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5057" r:id="rId1"/>
    <p:sldMasterId id="2147484464" r:id="rId2"/>
    <p:sldMasterId id="2147485049" r:id="rId3"/>
    <p:sldMasterId id="2147484112" r:id="rId4"/>
  </p:sldMasterIdLst>
  <p:notesMasterIdLst>
    <p:notesMasterId r:id="rId32"/>
  </p:notesMasterIdLst>
  <p:handoutMasterIdLst>
    <p:handoutMasterId r:id="rId33"/>
  </p:handoutMasterIdLst>
  <p:sldIdLst>
    <p:sldId id="851" r:id="rId5"/>
    <p:sldId id="964" r:id="rId6"/>
    <p:sldId id="949" r:id="rId7"/>
    <p:sldId id="995" r:id="rId8"/>
    <p:sldId id="929" r:id="rId9"/>
    <p:sldId id="970" r:id="rId10"/>
    <p:sldId id="971" r:id="rId11"/>
    <p:sldId id="985" r:id="rId12"/>
    <p:sldId id="987" r:id="rId13"/>
    <p:sldId id="988" r:id="rId14"/>
    <p:sldId id="989" r:id="rId15"/>
    <p:sldId id="977" r:id="rId16"/>
    <p:sldId id="993" r:id="rId17"/>
    <p:sldId id="978" r:id="rId18"/>
    <p:sldId id="994" r:id="rId19"/>
    <p:sldId id="992" r:id="rId20"/>
    <p:sldId id="965" r:id="rId21"/>
    <p:sldId id="981" r:id="rId22"/>
    <p:sldId id="982" r:id="rId23"/>
    <p:sldId id="983" r:id="rId24"/>
    <p:sldId id="976" r:id="rId25"/>
    <p:sldId id="975" r:id="rId26"/>
    <p:sldId id="979" r:id="rId27"/>
    <p:sldId id="980" r:id="rId28"/>
    <p:sldId id="990" r:id="rId29"/>
    <p:sldId id="986" r:id="rId30"/>
    <p:sldId id="969" r:id="rId31"/>
  </p:sldIdLst>
  <p:sldSz cx="12192000" cy="6858000"/>
  <p:notesSz cx="9926638" cy="6797675"/>
  <p:embeddedFontLst>
    <p:embeddedFont>
      <p:font typeface="HY중고딕" panose="02030600000101010101" pitchFamily="18" charset="-127"/>
      <p:regular r:id="rId34"/>
    </p:embeddedFont>
    <p:embeddedFont>
      <p:font typeface="HY헤드라인M" panose="02030600000101010101" pitchFamily="18" charset="-127"/>
      <p:regular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한컴 고딕" panose="02000500000000000000" pitchFamily="2" charset="-127"/>
      <p:regular r:id="rId40"/>
      <p:bold r:id="rId4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189">
          <p15:clr>
            <a:srgbClr val="A4A3A4"/>
          </p15:clr>
        </p15:guide>
        <p15:guide id="4" orient="horz" pos="605">
          <p15:clr>
            <a:srgbClr val="A4A3A4"/>
          </p15:clr>
        </p15:guide>
        <p15:guide id="5" pos="7469">
          <p15:clr>
            <a:srgbClr val="A4A3A4"/>
          </p15:clr>
        </p15:guide>
        <p15:guide id="6" orient="horz" pos="4088">
          <p15:clr>
            <a:srgbClr val="A4A3A4"/>
          </p15:clr>
        </p15:guide>
        <p15:guide id="7" orient="horz" pos="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영아" initials="김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5810"/>
    <a:srgbClr val="4F6887"/>
    <a:srgbClr val="EF8A45"/>
    <a:srgbClr val="F0A979"/>
    <a:srgbClr val="6985A7"/>
    <a:srgbClr val="92A8C1"/>
    <a:srgbClr val="AFBED0"/>
    <a:srgbClr val="F19C16"/>
    <a:srgbClr val="F5B98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44" autoAdjust="0"/>
    <p:restoredTop sz="95000" autoAdjust="0"/>
  </p:normalViewPr>
  <p:slideViewPr>
    <p:cSldViewPr snapToGrid="0">
      <p:cViewPr varScale="1">
        <p:scale>
          <a:sx n="114" d="100"/>
          <a:sy n="114" d="100"/>
        </p:scale>
        <p:origin x="828" y="108"/>
      </p:cViewPr>
      <p:guideLst>
        <p:guide orient="horz" pos="2160"/>
        <p:guide pos="3840"/>
        <p:guide pos="189"/>
        <p:guide orient="horz" pos="605"/>
        <p:guide pos="7469"/>
        <p:guide orient="horz" pos="4088"/>
        <p:guide orient="horz" pos="368"/>
      </p:guideLst>
    </p:cSldViewPr>
  </p:slideViewPr>
  <p:outlineViewPr>
    <p:cViewPr>
      <p:scale>
        <a:sx n="33" d="100"/>
        <a:sy n="33" d="100"/>
      </p:scale>
      <p:origin x="0" y="-33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550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D0B47-5FD5-473D-B581-2967D891D6E2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A2413-1D4D-4C10-8547-5E16EEF82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32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0D70D60-A916-4475-8876-B99C5F337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17D6C0-A243-446F-9CD4-16D0F44772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31FBEC-50A7-4305-B78A-564A7649A34C}" type="datetimeFigureOut">
              <a:rPr lang="ko-KR" altLang="en-US"/>
              <a:pPr>
                <a:defRPr/>
              </a:pPr>
              <a:t>2020-12-28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ED3D36F-9EFB-4034-9A50-9FF07EFB1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D3A8A48C-4EE7-470C-8799-53354A3FE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2665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13DCBE-E5F7-40F4-8E54-A63C244707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25C34F-638D-47F0-808F-78163E92F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C7BD4CA-7CFE-48E7-9C65-9BA44B81032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76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7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6071B57-A54E-40C0-A988-EC4EACFB0072}"/>
              </a:ext>
            </a:extLst>
          </p:cNvPr>
          <p:cNvGrpSpPr/>
          <p:nvPr userDrawn="1"/>
        </p:nvGrpSpPr>
        <p:grpSpPr>
          <a:xfrm>
            <a:off x="0" y="0"/>
            <a:ext cx="12192000" cy="584200"/>
            <a:chOff x="284" y="1166478"/>
            <a:chExt cx="12192000" cy="3156231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FCAF8F48-7D6A-46F2-B642-6C0BE761F15D}"/>
                </a:ext>
              </a:extLst>
            </p:cNvPr>
            <p:cNvSpPr/>
            <p:nvPr/>
          </p:nvSpPr>
          <p:spPr>
            <a:xfrm>
              <a:off x="284" y="1166478"/>
              <a:ext cx="12192000" cy="3004825"/>
            </a:xfrm>
            <a:custGeom>
              <a:avLst/>
              <a:gdLst>
                <a:gd name="connsiteX0" fmla="*/ 0 w 12192000"/>
                <a:gd name="connsiteY0" fmla="*/ 0 h 3004825"/>
                <a:gd name="connsiteX1" fmla="*/ 12192000 w 12192000"/>
                <a:gd name="connsiteY1" fmla="*/ 0 h 3004825"/>
                <a:gd name="connsiteX2" fmla="*/ 12192000 w 12192000"/>
                <a:gd name="connsiteY2" fmla="*/ 670966 h 3004825"/>
                <a:gd name="connsiteX3" fmla="*/ 12178189 w 12192000"/>
                <a:gd name="connsiteY3" fmla="*/ 689362 h 3004825"/>
                <a:gd name="connsiteX4" fmla="*/ 11521440 w 12192000"/>
                <a:gd name="connsiteY4" fmla="*/ 1082231 h 3004825"/>
                <a:gd name="connsiteX5" fmla="*/ 10485120 w 12192000"/>
                <a:gd name="connsiteY5" fmla="*/ 1512037 h 3004825"/>
                <a:gd name="connsiteX6" fmla="*/ 9286240 w 12192000"/>
                <a:gd name="connsiteY6" fmla="*/ 1759175 h 3004825"/>
                <a:gd name="connsiteX7" fmla="*/ 8158480 w 12192000"/>
                <a:gd name="connsiteY7" fmla="*/ 1984823 h 3004825"/>
                <a:gd name="connsiteX8" fmla="*/ 7355840 w 12192000"/>
                <a:gd name="connsiteY8" fmla="*/ 2264197 h 3004825"/>
                <a:gd name="connsiteX9" fmla="*/ 5872481 w 12192000"/>
                <a:gd name="connsiteY9" fmla="*/ 2844435 h 3004825"/>
                <a:gd name="connsiteX10" fmla="*/ 4053840 w 12192000"/>
                <a:gd name="connsiteY10" fmla="*/ 2994867 h 3004825"/>
                <a:gd name="connsiteX11" fmla="*/ 2885440 w 12192000"/>
                <a:gd name="connsiteY11" fmla="*/ 2973377 h 3004825"/>
                <a:gd name="connsiteX12" fmla="*/ 1818640 w 12192000"/>
                <a:gd name="connsiteY12" fmla="*/ 2833690 h 3004825"/>
                <a:gd name="connsiteX13" fmla="*/ 782320 w 12192000"/>
                <a:gd name="connsiteY13" fmla="*/ 2618787 h 3004825"/>
                <a:gd name="connsiteX14" fmla="*/ 10160 w 12192000"/>
                <a:gd name="connsiteY14" fmla="*/ 2403884 h 3004825"/>
                <a:gd name="connsiteX15" fmla="*/ 0 w 12192000"/>
                <a:gd name="connsiteY15" fmla="*/ 2400364 h 30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3004825">
                  <a:moveTo>
                    <a:pt x="0" y="0"/>
                  </a:moveTo>
                  <a:lnTo>
                    <a:pt x="12192000" y="0"/>
                  </a:lnTo>
                  <a:lnTo>
                    <a:pt x="12192000" y="670966"/>
                  </a:lnTo>
                  <a:lnTo>
                    <a:pt x="12178189" y="689362"/>
                  </a:lnTo>
                  <a:cubicBezTo>
                    <a:pt x="12003087" y="881768"/>
                    <a:pt x="11751310" y="949260"/>
                    <a:pt x="11521440" y="1082231"/>
                  </a:cubicBezTo>
                  <a:cubicBezTo>
                    <a:pt x="11214947" y="1259526"/>
                    <a:pt x="10857653" y="1399213"/>
                    <a:pt x="10485120" y="1512037"/>
                  </a:cubicBezTo>
                  <a:cubicBezTo>
                    <a:pt x="10112587" y="1624861"/>
                    <a:pt x="9674013" y="1680377"/>
                    <a:pt x="9286240" y="1759175"/>
                  </a:cubicBezTo>
                  <a:cubicBezTo>
                    <a:pt x="9286240" y="1759175"/>
                    <a:pt x="8480213" y="1900653"/>
                    <a:pt x="8158480" y="1984823"/>
                  </a:cubicBezTo>
                  <a:cubicBezTo>
                    <a:pt x="7836747" y="2068994"/>
                    <a:pt x="7736840" y="2120928"/>
                    <a:pt x="7355840" y="2264197"/>
                  </a:cubicBezTo>
                  <a:cubicBezTo>
                    <a:pt x="6974840" y="2407466"/>
                    <a:pt x="6422813" y="2722656"/>
                    <a:pt x="5872481" y="2844435"/>
                  </a:cubicBezTo>
                  <a:cubicBezTo>
                    <a:pt x="5322147" y="2966213"/>
                    <a:pt x="4551682" y="2973377"/>
                    <a:pt x="4053840" y="2994867"/>
                  </a:cubicBezTo>
                  <a:cubicBezTo>
                    <a:pt x="3556000" y="3016357"/>
                    <a:pt x="3257973" y="3000239"/>
                    <a:pt x="2885440" y="2973377"/>
                  </a:cubicBezTo>
                  <a:cubicBezTo>
                    <a:pt x="2512907" y="2946514"/>
                    <a:pt x="2169160" y="2892788"/>
                    <a:pt x="1818640" y="2833690"/>
                  </a:cubicBezTo>
                  <a:cubicBezTo>
                    <a:pt x="1468120" y="2774591"/>
                    <a:pt x="1083733" y="2690421"/>
                    <a:pt x="782320" y="2618787"/>
                  </a:cubicBezTo>
                  <a:cubicBezTo>
                    <a:pt x="480907" y="2547153"/>
                    <a:pt x="154093" y="2484473"/>
                    <a:pt x="10160" y="2403884"/>
                  </a:cubicBezTo>
                  <a:lnTo>
                    <a:pt x="0" y="2400364"/>
                  </a:lnTo>
                  <a:close/>
                </a:path>
              </a:pathLst>
            </a:custGeom>
            <a:solidFill>
              <a:srgbClr val="4376AA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6893FFA0-499A-4FC8-B669-EE2334E110F7}"/>
                </a:ext>
              </a:extLst>
            </p:cNvPr>
            <p:cNvSpPr/>
            <p:nvPr/>
          </p:nvSpPr>
          <p:spPr>
            <a:xfrm>
              <a:off x="284" y="1166478"/>
              <a:ext cx="12192000" cy="2816717"/>
            </a:xfrm>
            <a:custGeom>
              <a:avLst/>
              <a:gdLst>
                <a:gd name="connsiteX0" fmla="*/ 0 w 12192000"/>
                <a:gd name="connsiteY0" fmla="*/ 0 h 2816717"/>
                <a:gd name="connsiteX1" fmla="*/ 12192000 w 12192000"/>
                <a:gd name="connsiteY1" fmla="*/ 0 h 2816717"/>
                <a:gd name="connsiteX2" fmla="*/ 12192000 w 12192000"/>
                <a:gd name="connsiteY2" fmla="*/ 382212 h 2816717"/>
                <a:gd name="connsiteX3" fmla="*/ 12154244 w 12192000"/>
                <a:gd name="connsiteY3" fmla="*/ 426562 h 2816717"/>
                <a:gd name="connsiteX4" fmla="*/ 10724545 w 12192000"/>
                <a:gd name="connsiteY4" fmla="*/ 990416 h 2816717"/>
                <a:gd name="connsiteX5" fmla="*/ 8603233 w 12192000"/>
                <a:gd name="connsiteY5" fmla="*/ 2280736 h 2816717"/>
                <a:gd name="connsiteX6" fmla="*/ 6420435 w 12192000"/>
                <a:gd name="connsiteY6" fmla="*/ 2809056 h 2816717"/>
                <a:gd name="connsiteX7" fmla="*/ 4545074 w 12192000"/>
                <a:gd name="connsiteY7" fmla="*/ 2575376 h 2816717"/>
                <a:gd name="connsiteX8" fmla="*/ 3817473 w 12192000"/>
                <a:gd name="connsiteY8" fmla="*/ 2311216 h 2816717"/>
                <a:gd name="connsiteX9" fmla="*/ 2679959 w 12192000"/>
                <a:gd name="connsiteY9" fmla="*/ 1894656 h 2816717"/>
                <a:gd name="connsiteX10" fmla="*/ 1521948 w 12192000"/>
                <a:gd name="connsiteY10" fmla="*/ 1620336 h 2816717"/>
                <a:gd name="connsiteX11" fmla="*/ 661126 w 12192000"/>
                <a:gd name="connsiteY11" fmla="*/ 1650816 h 2816717"/>
                <a:gd name="connsiteX12" fmla="*/ 17432 w 12192000"/>
                <a:gd name="connsiteY12" fmla="*/ 1842268 h 2816717"/>
                <a:gd name="connsiteX13" fmla="*/ 0 w 12192000"/>
                <a:gd name="connsiteY13" fmla="*/ 1848939 h 28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2816717">
                  <a:moveTo>
                    <a:pt x="0" y="0"/>
                  </a:moveTo>
                  <a:lnTo>
                    <a:pt x="12192000" y="0"/>
                  </a:lnTo>
                  <a:lnTo>
                    <a:pt x="12192000" y="382212"/>
                  </a:lnTo>
                  <a:lnTo>
                    <a:pt x="12154244" y="426562"/>
                  </a:lnTo>
                  <a:cubicBezTo>
                    <a:pt x="11854813" y="732646"/>
                    <a:pt x="11288178" y="690379"/>
                    <a:pt x="10724545" y="990416"/>
                  </a:cubicBezTo>
                  <a:cubicBezTo>
                    <a:pt x="10123336" y="1310456"/>
                    <a:pt x="9320585" y="1977629"/>
                    <a:pt x="8603233" y="2280736"/>
                  </a:cubicBezTo>
                  <a:cubicBezTo>
                    <a:pt x="7885882" y="2583843"/>
                    <a:pt x="7096795" y="2759949"/>
                    <a:pt x="6420435" y="2809056"/>
                  </a:cubicBezTo>
                  <a:cubicBezTo>
                    <a:pt x="5744076" y="2858163"/>
                    <a:pt x="4978900" y="2658349"/>
                    <a:pt x="4545074" y="2575376"/>
                  </a:cubicBezTo>
                  <a:cubicBezTo>
                    <a:pt x="4111246" y="2492403"/>
                    <a:pt x="4128326" y="2424669"/>
                    <a:pt x="3817473" y="2311216"/>
                  </a:cubicBezTo>
                  <a:cubicBezTo>
                    <a:pt x="3817473" y="2311216"/>
                    <a:pt x="3062547" y="2009803"/>
                    <a:pt x="2679959" y="1894656"/>
                  </a:cubicBezTo>
                  <a:cubicBezTo>
                    <a:pt x="2297371" y="1779509"/>
                    <a:pt x="1858421" y="1660976"/>
                    <a:pt x="1521948" y="1620336"/>
                  </a:cubicBezTo>
                  <a:cubicBezTo>
                    <a:pt x="1185476" y="1579696"/>
                    <a:pt x="934403" y="1605096"/>
                    <a:pt x="661126" y="1650816"/>
                  </a:cubicBezTo>
                  <a:cubicBezTo>
                    <a:pt x="456169" y="1685106"/>
                    <a:pt x="189724" y="1777498"/>
                    <a:pt x="17432" y="1842268"/>
                  </a:cubicBezTo>
                  <a:lnTo>
                    <a:pt x="0" y="1848939"/>
                  </a:lnTo>
                  <a:close/>
                </a:path>
              </a:pathLst>
            </a:custGeom>
            <a:solidFill>
              <a:srgbClr val="5E5AA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9777CABF-3ED5-44A9-879E-B468A2CF4820}"/>
                </a:ext>
              </a:extLst>
            </p:cNvPr>
            <p:cNvSpPr/>
            <p:nvPr/>
          </p:nvSpPr>
          <p:spPr>
            <a:xfrm>
              <a:off x="284" y="1166478"/>
              <a:ext cx="12192000" cy="2508654"/>
            </a:xfrm>
            <a:custGeom>
              <a:avLst/>
              <a:gdLst>
                <a:gd name="connsiteX0" fmla="*/ 0 w 12192000"/>
                <a:gd name="connsiteY0" fmla="*/ 0 h 2508654"/>
                <a:gd name="connsiteX1" fmla="*/ 12192000 w 12192000"/>
                <a:gd name="connsiteY1" fmla="*/ 0 h 2508654"/>
                <a:gd name="connsiteX2" fmla="*/ 12192000 w 12192000"/>
                <a:gd name="connsiteY2" fmla="*/ 1119810 h 2508654"/>
                <a:gd name="connsiteX3" fmla="*/ 12095005 w 12192000"/>
                <a:gd name="connsiteY3" fmla="*/ 1175597 h 2508654"/>
                <a:gd name="connsiteX4" fmla="*/ 10769601 w 12192000"/>
                <a:gd name="connsiteY4" fmla="*/ 1640655 h 2508654"/>
                <a:gd name="connsiteX5" fmla="*/ 9753601 w 12192000"/>
                <a:gd name="connsiteY5" fmla="*/ 1854015 h 2508654"/>
                <a:gd name="connsiteX6" fmla="*/ 8717281 w 12192000"/>
                <a:gd name="connsiteY6" fmla="*/ 1793055 h 2508654"/>
                <a:gd name="connsiteX7" fmla="*/ 7670801 w 12192000"/>
                <a:gd name="connsiteY7" fmla="*/ 1681295 h 2508654"/>
                <a:gd name="connsiteX8" fmla="*/ 6878321 w 12192000"/>
                <a:gd name="connsiteY8" fmla="*/ 1559375 h 2508654"/>
                <a:gd name="connsiteX9" fmla="*/ 5984242 w 12192000"/>
                <a:gd name="connsiteY9" fmla="*/ 1610175 h 2508654"/>
                <a:gd name="connsiteX10" fmla="*/ 5039362 w 12192000"/>
                <a:gd name="connsiteY10" fmla="*/ 1874335 h 2508654"/>
                <a:gd name="connsiteX11" fmla="*/ 4318003 w 12192000"/>
                <a:gd name="connsiteY11" fmla="*/ 2036895 h 2508654"/>
                <a:gd name="connsiteX12" fmla="*/ 2651761 w 12192000"/>
                <a:gd name="connsiteY12" fmla="*/ 2199455 h 2508654"/>
                <a:gd name="connsiteX13" fmla="*/ 1148081 w 12192000"/>
                <a:gd name="connsiteY13" fmla="*/ 2077535 h 2508654"/>
                <a:gd name="connsiteX14" fmla="*/ 77739 w 12192000"/>
                <a:gd name="connsiteY14" fmla="*/ 2486614 h 2508654"/>
                <a:gd name="connsiteX15" fmla="*/ 0 w 12192000"/>
                <a:gd name="connsiteY15" fmla="*/ 2508654 h 250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2508654">
                  <a:moveTo>
                    <a:pt x="0" y="0"/>
                  </a:moveTo>
                  <a:lnTo>
                    <a:pt x="12192000" y="0"/>
                  </a:lnTo>
                  <a:lnTo>
                    <a:pt x="12192000" y="1119810"/>
                  </a:lnTo>
                  <a:lnTo>
                    <a:pt x="12095005" y="1175597"/>
                  </a:lnTo>
                  <a:cubicBezTo>
                    <a:pt x="11677968" y="1386338"/>
                    <a:pt x="11106151" y="1526355"/>
                    <a:pt x="10769601" y="1640655"/>
                  </a:cubicBezTo>
                  <a:cubicBezTo>
                    <a:pt x="10320868" y="1793055"/>
                    <a:pt x="10095654" y="1828615"/>
                    <a:pt x="9753601" y="1854015"/>
                  </a:cubicBezTo>
                  <a:cubicBezTo>
                    <a:pt x="9411548" y="1879415"/>
                    <a:pt x="9064414" y="1821842"/>
                    <a:pt x="8717281" y="1793055"/>
                  </a:cubicBezTo>
                  <a:cubicBezTo>
                    <a:pt x="8370148" y="1764268"/>
                    <a:pt x="7977294" y="1720242"/>
                    <a:pt x="7670801" y="1681295"/>
                  </a:cubicBezTo>
                  <a:cubicBezTo>
                    <a:pt x="7364308" y="1642348"/>
                    <a:pt x="7159414" y="1571228"/>
                    <a:pt x="6878321" y="1559375"/>
                  </a:cubicBezTo>
                  <a:cubicBezTo>
                    <a:pt x="6597228" y="1547522"/>
                    <a:pt x="6290734" y="1557682"/>
                    <a:pt x="5984242" y="1610175"/>
                  </a:cubicBezTo>
                  <a:cubicBezTo>
                    <a:pt x="5677749" y="1662668"/>
                    <a:pt x="5317069" y="1803215"/>
                    <a:pt x="5039362" y="1874335"/>
                  </a:cubicBezTo>
                  <a:cubicBezTo>
                    <a:pt x="4761655" y="1945455"/>
                    <a:pt x="4715935" y="1982708"/>
                    <a:pt x="4318003" y="2036895"/>
                  </a:cubicBezTo>
                  <a:cubicBezTo>
                    <a:pt x="3920068" y="2091082"/>
                    <a:pt x="3180081" y="2192682"/>
                    <a:pt x="2651761" y="2199455"/>
                  </a:cubicBezTo>
                  <a:cubicBezTo>
                    <a:pt x="2123441" y="2206228"/>
                    <a:pt x="1593428" y="2025042"/>
                    <a:pt x="1148081" y="2077535"/>
                  </a:cubicBezTo>
                  <a:cubicBezTo>
                    <a:pt x="758403" y="2123466"/>
                    <a:pt x="332423" y="2393685"/>
                    <a:pt x="77739" y="2486614"/>
                  </a:cubicBezTo>
                  <a:lnTo>
                    <a:pt x="0" y="2508654"/>
                  </a:lnTo>
                  <a:close/>
                </a:path>
              </a:pathLst>
            </a:custGeom>
            <a:solidFill>
              <a:srgbClr val="DF361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009220E-0A3D-4F98-876E-533DF1DBF728}"/>
                </a:ext>
              </a:extLst>
            </p:cNvPr>
            <p:cNvSpPr/>
            <p:nvPr/>
          </p:nvSpPr>
          <p:spPr>
            <a:xfrm flipH="1">
              <a:off x="284" y="1166478"/>
              <a:ext cx="12192000" cy="2816717"/>
            </a:xfrm>
            <a:custGeom>
              <a:avLst/>
              <a:gdLst>
                <a:gd name="connsiteX0" fmla="*/ 12192000 w 12192000"/>
                <a:gd name="connsiteY0" fmla="*/ 0 h 2816717"/>
                <a:gd name="connsiteX1" fmla="*/ 0 w 12192000"/>
                <a:gd name="connsiteY1" fmla="*/ 0 h 2816717"/>
                <a:gd name="connsiteX2" fmla="*/ 0 w 12192000"/>
                <a:gd name="connsiteY2" fmla="*/ 2291055 h 2816717"/>
                <a:gd name="connsiteX3" fmla="*/ 1 w 12192000"/>
                <a:gd name="connsiteY3" fmla="*/ 2291056 h 2816717"/>
                <a:gd name="connsiteX4" fmla="*/ 2651761 w 12192000"/>
                <a:gd name="connsiteY4" fmla="*/ 2806841 h 2816717"/>
                <a:gd name="connsiteX5" fmla="*/ 4318003 w 12192000"/>
                <a:gd name="connsiteY5" fmla="*/ 2614921 h 2816717"/>
                <a:gd name="connsiteX6" fmla="*/ 5039362 w 12192000"/>
                <a:gd name="connsiteY6" fmla="*/ 2423001 h 2816717"/>
                <a:gd name="connsiteX7" fmla="*/ 5984242 w 12192000"/>
                <a:gd name="connsiteY7" fmla="*/ 2111131 h 2816717"/>
                <a:gd name="connsiteX8" fmla="*/ 6878321 w 12192000"/>
                <a:gd name="connsiteY8" fmla="*/ 2051156 h 2816717"/>
                <a:gd name="connsiteX9" fmla="*/ 7670801 w 12192000"/>
                <a:gd name="connsiteY9" fmla="*/ 2195096 h 2816717"/>
                <a:gd name="connsiteX10" fmla="*/ 8717281 w 12192000"/>
                <a:gd name="connsiteY10" fmla="*/ 2327041 h 2816717"/>
                <a:gd name="connsiteX11" fmla="*/ 9753601 w 12192000"/>
                <a:gd name="connsiteY11" fmla="*/ 2399011 h 2816717"/>
                <a:gd name="connsiteX12" fmla="*/ 10769601 w 12192000"/>
                <a:gd name="connsiteY12" fmla="*/ 2147116 h 2816717"/>
                <a:gd name="connsiteX13" fmla="*/ 12095005 w 12192000"/>
                <a:gd name="connsiteY13" fmla="*/ 1598064 h 2816717"/>
                <a:gd name="connsiteX14" fmla="*/ 12192000 w 12192000"/>
                <a:gd name="connsiteY14" fmla="*/ 1532201 h 28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816717">
                  <a:moveTo>
                    <a:pt x="12192000" y="0"/>
                  </a:moveTo>
                  <a:lnTo>
                    <a:pt x="0" y="0"/>
                  </a:lnTo>
                  <a:lnTo>
                    <a:pt x="0" y="2291055"/>
                  </a:lnTo>
                  <a:lnTo>
                    <a:pt x="1" y="2291056"/>
                  </a:lnTo>
                  <a:cubicBezTo>
                    <a:pt x="1471508" y="2660903"/>
                    <a:pt x="1932094" y="2752864"/>
                    <a:pt x="2651761" y="2806841"/>
                  </a:cubicBezTo>
                  <a:cubicBezTo>
                    <a:pt x="3371428" y="2860819"/>
                    <a:pt x="3920068" y="2678895"/>
                    <a:pt x="4318003" y="2614921"/>
                  </a:cubicBezTo>
                  <a:cubicBezTo>
                    <a:pt x="4715934" y="2550948"/>
                    <a:pt x="4761655" y="2506966"/>
                    <a:pt x="5039362" y="2423001"/>
                  </a:cubicBezTo>
                  <a:cubicBezTo>
                    <a:pt x="5317069" y="2339036"/>
                    <a:pt x="5677748" y="2173105"/>
                    <a:pt x="5984242" y="2111131"/>
                  </a:cubicBezTo>
                  <a:cubicBezTo>
                    <a:pt x="6290734" y="2049157"/>
                    <a:pt x="6597228" y="2037162"/>
                    <a:pt x="6878321" y="2051156"/>
                  </a:cubicBezTo>
                  <a:cubicBezTo>
                    <a:pt x="7159414" y="2065150"/>
                    <a:pt x="7364308" y="2149115"/>
                    <a:pt x="7670801" y="2195096"/>
                  </a:cubicBezTo>
                  <a:cubicBezTo>
                    <a:pt x="7977294" y="2241077"/>
                    <a:pt x="8370148" y="2293055"/>
                    <a:pt x="8717281" y="2327041"/>
                  </a:cubicBezTo>
                  <a:cubicBezTo>
                    <a:pt x="9064414" y="2361027"/>
                    <a:pt x="9411548" y="2428999"/>
                    <a:pt x="9753601" y="2399011"/>
                  </a:cubicBezTo>
                  <a:cubicBezTo>
                    <a:pt x="10095654" y="2369024"/>
                    <a:pt x="10320868" y="2327041"/>
                    <a:pt x="10769601" y="2147116"/>
                  </a:cubicBezTo>
                  <a:cubicBezTo>
                    <a:pt x="11106151" y="2012172"/>
                    <a:pt x="11677968" y="1846867"/>
                    <a:pt x="12095005" y="1598064"/>
                  </a:cubicBezTo>
                  <a:lnTo>
                    <a:pt x="12192000" y="153220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3E9DAB8D-CC8A-4A83-9225-E9C7025867E7}"/>
                </a:ext>
              </a:extLst>
            </p:cNvPr>
            <p:cNvSpPr/>
            <p:nvPr/>
          </p:nvSpPr>
          <p:spPr>
            <a:xfrm>
              <a:off x="284" y="1166478"/>
              <a:ext cx="12173622" cy="3156231"/>
            </a:xfrm>
            <a:custGeom>
              <a:avLst/>
              <a:gdLst>
                <a:gd name="connsiteX0" fmla="*/ 0 w 12173622"/>
                <a:gd name="connsiteY0" fmla="*/ 0 h 3156231"/>
                <a:gd name="connsiteX1" fmla="*/ 12173622 w 12173622"/>
                <a:gd name="connsiteY1" fmla="*/ 0 h 3156231"/>
                <a:gd name="connsiteX2" fmla="*/ 12117550 w 12173622"/>
                <a:gd name="connsiteY2" fmla="*/ 39561 h 3156231"/>
                <a:gd name="connsiteX3" fmla="*/ 11728580 w 12173622"/>
                <a:gd name="connsiteY3" fmla="*/ 264079 h 3156231"/>
                <a:gd name="connsiteX4" fmla="*/ 10580914 w 12173622"/>
                <a:gd name="connsiteY4" fmla="*/ 730609 h 3156231"/>
                <a:gd name="connsiteX5" fmla="*/ 9451910 w 12173622"/>
                <a:gd name="connsiteY5" fmla="*/ 1439736 h 3156231"/>
                <a:gd name="connsiteX6" fmla="*/ 8220269 w 12173622"/>
                <a:gd name="connsiteY6" fmla="*/ 2158193 h 3156231"/>
                <a:gd name="connsiteX7" fmla="*/ 6904653 w 12173622"/>
                <a:gd name="connsiteY7" fmla="*/ 2484764 h 3156231"/>
                <a:gd name="connsiteX8" fmla="*/ 5551714 w 12173622"/>
                <a:gd name="connsiteY8" fmla="*/ 2466103 h 3156231"/>
                <a:gd name="connsiteX9" fmla="*/ 4572002 w 12173622"/>
                <a:gd name="connsiteY9" fmla="*/ 2540748 h 3156231"/>
                <a:gd name="connsiteX10" fmla="*/ 3526971 w 12173622"/>
                <a:gd name="connsiteY10" fmla="*/ 2811336 h 3156231"/>
                <a:gd name="connsiteX11" fmla="*/ 2188132 w 12173622"/>
                <a:gd name="connsiteY11" fmla="*/ 3147238 h 3156231"/>
                <a:gd name="connsiteX12" fmla="*/ 951722 w 12173622"/>
                <a:gd name="connsiteY12" fmla="*/ 3063262 h 3156231"/>
                <a:gd name="connsiteX13" fmla="*/ 71291 w 12173622"/>
                <a:gd name="connsiteY13" fmla="*/ 2803463 h 3156231"/>
                <a:gd name="connsiteX14" fmla="*/ 0 w 12173622"/>
                <a:gd name="connsiteY14" fmla="*/ 2774223 h 315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73622" h="3156231">
                  <a:moveTo>
                    <a:pt x="0" y="0"/>
                  </a:moveTo>
                  <a:lnTo>
                    <a:pt x="12173622" y="0"/>
                  </a:lnTo>
                  <a:lnTo>
                    <a:pt x="12117550" y="39561"/>
                  </a:lnTo>
                  <a:cubicBezTo>
                    <a:pt x="12007332" y="113234"/>
                    <a:pt x="11880980" y="188657"/>
                    <a:pt x="11728580" y="264079"/>
                  </a:cubicBezTo>
                  <a:cubicBezTo>
                    <a:pt x="11423780" y="414924"/>
                    <a:pt x="10960359" y="534666"/>
                    <a:pt x="10580914" y="730609"/>
                  </a:cubicBezTo>
                  <a:cubicBezTo>
                    <a:pt x="10201469" y="926552"/>
                    <a:pt x="9845351" y="1201805"/>
                    <a:pt x="9451910" y="1439736"/>
                  </a:cubicBezTo>
                  <a:cubicBezTo>
                    <a:pt x="9058469" y="1677667"/>
                    <a:pt x="8644812" y="1984022"/>
                    <a:pt x="8220269" y="2158193"/>
                  </a:cubicBezTo>
                  <a:cubicBezTo>
                    <a:pt x="7795726" y="2332364"/>
                    <a:pt x="7349412" y="2433446"/>
                    <a:pt x="6904653" y="2484764"/>
                  </a:cubicBezTo>
                  <a:cubicBezTo>
                    <a:pt x="6459894" y="2536082"/>
                    <a:pt x="5940491" y="2456772"/>
                    <a:pt x="5551714" y="2466103"/>
                  </a:cubicBezTo>
                  <a:cubicBezTo>
                    <a:pt x="5162939" y="2475434"/>
                    <a:pt x="4909459" y="2483209"/>
                    <a:pt x="4572002" y="2540748"/>
                  </a:cubicBezTo>
                  <a:cubicBezTo>
                    <a:pt x="4234543" y="2598287"/>
                    <a:pt x="3924283" y="2710254"/>
                    <a:pt x="3526971" y="2811336"/>
                  </a:cubicBezTo>
                  <a:cubicBezTo>
                    <a:pt x="3129660" y="2912418"/>
                    <a:pt x="2718940" y="3115410"/>
                    <a:pt x="2188132" y="3147238"/>
                  </a:cubicBezTo>
                  <a:cubicBezTo>
                    <a:pt x="1657324" y="3179066"/>
                    <a:pt x="1351942" y="3120558"/>
                    <a:pt x="951722" y="3063262"/>
                  </a:cubicBezTo>
                  <a:cubicBezTo>
                    <a:pt x="724289" y="3000281"/>
                    <a:pt x="382263" y="2921554"/>
                    <a:pt x="71291" y="2803463"/>
                  </a:cubicBezTo>
                  <a:lnTo>
                    <a:pt x="0" y="2774223"/>
                  </a:lnTo>
                  <a:close/>
                </a:path>
              </a:pathLst>
            </a:custGeom>
            <a:solidFill>
              <a:srgbClr val="00A7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1518645-41A6-4672-8F69-1D9A9BDA517F}"/>
              </a:ext>
            </a:extLst>
          </p:cNvPr>
          <p:cNvGrpSpPr/>
          <p:nvPr userDrawn="1"/>
        </p:nvGrpSpPr>
        <p:grpSpPr>
          <a:xfrm>
            <a:off x="5633932" y="6489700"/>
            <a:ext cx="930141" cy="601020"/>
            <a:chOff x="5633932" y="6489700"/>
            <a:chExt cx="930141" cy="60102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1AA553B-15B4-4870-B1F7-695D76E7E310}"/>
                </a:ext>
              </a:extLst>
            </p:cNvPr>
            <p:cNvSpPr/>
            <p:nvPr/>
          </p:nvSpPr>
          <p:spPr>
            <a:xfrm rot="20712119">
              <a:off x="5743153" y="6552255"/>
              <a:ext cx="792738" cy="413847"/>
            </a:xfrm>
            <a:custGeom>
              <a:avLst/>
              <a:gdLst>
                <a:gd name="connsiteX0" fmla="*/ 451474 w 792738"/>
                <a:gd name="connsiteY0" fmla="*/ 8615 h 413847"/>
                <a:gd name="connsiteX1" fmla="*/ 785066 w 792738"/>
                <a:gd name="connsiteY1" fmla="*/ 338573 h 413847"/>
                <a:gd name="connsiteX2" fmla="*/ 792738 w 792738"/>
                <a:gd name="connsiteY2" fmla="*/ 413847 h 413847"/>
                <a:gd name="connsiteX3" fmla="*/ 0 w 792738"/>
                <a:gd name="connsiteY3" fmla="*/ 204426 h 413847"/>
                <a:gd name="connsiteX4" fmla="*/ 9590 w 792738"/>
                <a:gd name="connsiteY4" fmla="*/ 186950 h 413847"/>
                <a:gd name="connsiteX5" fmla="*/ 365075 w 792738"/>
                <a:gd name="connsiteY5" fmla="*/ 0 h 413847"/>
                <a:gd name="connsiteX6" fmla="*/ 451474 w 792738"/>
                <a:gd name="connsiteY6" fmla="*/ 8615 h 413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2738" h="413847">
                  <a:moveTo>
                    <a:pt x="451474" y="8615"/>
                  </a:moveTo>
                  <a:cubicBezTo>
                    <a:pt x="618918" y="42505"/>
                    <a:pt x="750802" y="172953"/>
                    <a:pt x="785066" y="338573"/>
                  </a:cubicBezTo>
                  <a:lnTo>
                    <a:pt x="792738" y="413847"/>
                  </a:lnTo>
                  <a:lnTo>
                    <a:pt x="0" y="204426"/>
                  </a:lnTo>
                  <a:lnTo>
                    <a:pt x="9590" y="186950"/>
                  </a:lnTo>
                  <a:cubicBezTo>
                    <a:pt x="86630" y="74158"/>
                    <a:pt x="217097" y="0"/>
                    <a:pt x="365075" y="0"/>
                  </a:cubicBezTo>
                  <a:cubicBezTo>
                    <a:pt x="394671" y="0"/>
                    <a:pt x="423566" y="2966"/>
                    <a:pt x="451474" y="8615"/>
                  </a:cubicBezTo>
                  <a:close/>
                </a:path>
              </a:pathLst>
            </a:custGeom>
            <a:solidFill>
              <a:srgbClr val="1E6EC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CB3A9DE7-CEA4-46D6-A638-AD106F958C3C}"/>
                </a:ext>
              </a:extLst>
            </p:cNvPr>
            <p:cNvSpPr/>
            <p:nvPr/>
          </p:nvSpPr>
          <p:spPr>
            <a:xfrm rot="19754561">
              <a:off x="5714970" y="6555028"/>
              <a:ext cx="849103" cy="535692"/>
            </a:xfrm>
            <a:custGeom>
              <a:avLst/>
              <a:gdLst>
                <a:gd name="connsiteX0" fmla="*/ 684539 w 849103"/>
                <a:gd name="connsiteY0" fmla="*/ 113405 h 535692"/>
                <a:gd name="connsiteX1" fmla="*/ 849103 w 849103"/>
                <a:gd name="connsiteY1" fmla="*/ 387189 h 535692"/>
                <a:gd name="connsiteX2" fmla="*/ 837688 w 849103"/>
                <a:gd name="connsiteY2" fmla="*/ 465221 h 535692"/>
                <a:gd name="connsiteX3" fmla="*/ 805945 w 849103"/>
                <a:gd name="connsiteY3" fmla="*/ 535692 h 535692"/>
                <a:gd name="connsiteX4" fmla="*/ 0 w 849103"/>
                <a:gd name="connsiteY4" fmla="*/ 56066 h 535692"/>
                <a:gd name="connsiteX5" fmla="*/ 68544 w 849103"/>
                <a:gd name="connsiteY5" fmla="*/ 30427 h 535692"/>
                <a:gd name="connsiteX6" fmla="*/ 287245 w 849103"/>
                <a:gd name="connsiteY6" fmla="*/ 0 h 535692"/>
                <a:gd name="connsiteX7" fmla="*/ 684539 w 849103"/>
                <a:gd name="connsiteY7" fmla="*/ 113405 h 53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103" h="535692">
                  <a:moveTo>
                    <a:pt x="684539" y="113405"/>
                  </a:moveTo>
                  <a:cubicBezTo>
                    <a:pt x="786215" y="183472"/>
                    <a:pt x="849103" y="280270"/>
                    <a:pt x="849103" y="387189"/>
                  </a:cubicBezTo>
                  <a:cubicBezTo>
                    <a:pt x="849103" y="413919"/>
                    <a:pt x="845173" y="440016"/>
                    <a:pt x="837688" y="465221"/>
                  </a:cubicBezTo>
                  <a:lnTo>
                    <a:pt x="805945" y="535692"/>
                  </a:lnTo>
                  <a:lnTo>
                    <a:pt x="0" y="56066"/>
                  </a:lnTo>
                  <a:lnTo>
                    <a:pt x="68544" y="30427"/>
                  </a:lnTo>
                  <a:cubicBezTo>
                    <a:pt x="135764" y="10834"/>
                    <a:pt x="209668" y="0"/>
                    <a:pt x="287245" y="0"/>
                  </a:cubicBezTo>
                  <a:cubicBezTo>
                    <a:pt x="442398" y="0"/>
                    <a:pt x="582863" y="43337"/>
                    <a:pt x="684539" y="113405"/>
                  </a:cubicBezTo>
                  <a:close/>
                </a:path>
              </a:pathLst>
            </a:custGeom>
            <a:solidFill>
              <a:srgbClr val="2E9ED1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31299374-8A54-4433-AD2B-ED58EBB7CC62}"/>
                </a:ext>
              </a:extLst>
            </p:cNvPr>
            <p:cNvSpPr/>
            <p:nvPr/>
          </p:nvSpPr>
          <p:spPr>
            <a:xfrm>
              <a:off x="5713163" y="6489700"/>
              <a:ext cx="776229" cy="368300"/>
            </a:xfrm>
            <a:custGeom>
              <a:avLst/>
              <a:gdLst>
                <a:gd name="connsiteX0" fmla="*/ 388114 w 776229"/>
                <a:gd name="connsiteY0" fmla="*/ 0 h 368300"/>
                <a:gd name="connsiteX1" fmla="*/ 769212 w 776229"/>
                <a:gd name="connsiteY1" fmla="*/ 300876 h 368300"/>
                <a:gd name="connsiteX2" fmla="*/ 776229 w 776229"/>
                <a:gd name="connsiteY2" fmla="*/ 368300 h 368300"/>
                <a:gd name="connsiteX3" fmla="*/ 0 w 776229"/>
                <a:gd name="connsiteY3" fmla="*/ 368300 h 368300"/>
                <a:gd name="connsiteX4" fmla="*/ 7016 w 776229"/>
                <a:gd name="connsiteY4" fmla="*/ 300876 h 368300"/>
                <a:gd name="connsiteX5" fmla="*/ 388114 w 776229"/>
                <a:gd name="connsiteY5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6229" h="368300">
                  <a:moveTo>
                    <a:pt x="388114" y="0"/>
                  </a:moveTo>
                  <a:cubicBezTo>
                    <a:pt x="576098" y="0"/>
                    <a:pt x="732939" y="129167"/>
                    <a:pt x="769212" y="300876"/>
                  </a:cubicBezTo>
                  <a:lnTo>
                    <a:pt x="776229" y="368300"/>
                  </a:lnTo>
                  <a:lnTo>
                    <a:pt x="0" y="368300"/>
                  </a:lnTo>
                  <a:lnTo>
                    <a:pt x="7016" y="300876"/>
                  </a:lnTo>
                  <a:cubicBezTo>
                    <a:pt x="43289" y="129167"/>
                    <a:pt x="200130" y="0"/>
                    <a:pt x="388114" y="0"/>
                  </a:cubicBezTo>
                  <a:close/>
                </a:path>
              </a:pathLst>
            </a:custGeom>
            <a:solidFill>
              <a:srgbClr val="4CCCD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FFCA3C3B-1832-4488-A957-E5EF715F0445}"/>
                </a:ext>
              </a:extLst>
            </p:cNvPr>
            <p:cNvSpPr/>
            <p:nvPr/>
          </p:nvSpPr>
          <p:spPr>
            <a:xfrm>
              <a:off x="5633932" y="6526432"/>
              <a:ext cx="773943" cy="331569"/>
            </a:xfrm>
            <a:custGeom>
              <a:avLst/>
              <a:gdLst>
                <a:gd name="connsiteX0" fmla="*/ 386971 w 773943"/>
                <a:gd name="connsiteY0" fmla="*/ 0 h 331569"/>
                <a:gd name="connsiteX1" fmla="*/ 768069 w 773943"/>
                <a:gd name="connsiteY1" fmla="*/ 279194 h 331569"/>
                <a:gd name="connsiteX2" fmla="*/ 773943 w 773943"/>
                <a:gd name="connsiteY2" fmla="*/ 331569 h 331569"/>
                <a:gd name="connsiteX3" fmla="*/ 0 w 773943"/>
                <a:gd name="connsiteY3" fmla="*/ 331569 h 331569"/>
                <a:gd name="connsiteX4" fmla="*/ 5873 w 773943"/>
                <a:gd name="connsiteY4" fmla="*/ 279194 h 331569"/>
                <a:gd name="connsiteX5" fmla="*/ 386971 w 773943"/>
                <a:gd name="connsiteY5" fmla="*/ 0 h 331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3943" h="331569">
                  <a:moveTo>
                    <a:pt x="386971" y="0"/>
                  </a:moveTo>
                  <a:cubicBezTo>
                    <a:pt x="574955" y="0"/>
                    <a:pt x="731796" y="119858"/>
                    <a:pt x="768069" y="279194"/>
                  </a:cubicBezTo>
                  <a:lnTo>
                    <a:pt x="773943" y="331569"/>
                  </a:lnTo>
                  <a:lnTo>
                    <a:pt x="0" y="331569"/>
                  </a:lnTo>
                  <a:lnTo>
                    <a:pt x="5873" y="279194"/>
                  </a:lnTo>
                  <a:cubicBezTo>
                    <a:pt x="42146" y="119858"/>
                    <a:pt x="198987" y="0"/>
                    <a:pt x="386971" y="0"/>
                  </a:cubicBezTo>
                  <a:close/>
                </a:path>
              </a:pathLst>
            </a:custGeom>
            <a:solidFill>
              <a:srgbClr val="55D9AD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1A1E67-94DC-42FD-8440-B6A2CCA96815}"/>
              </a:ext>
            </a:extLst>
          </p:cNvPr>
          <p:cNvSpPr txBox="1"/>
          <p:nvPr userDrawn="1"/>
        </p:nvSpPr>
        <p:spPr>
          <a:xfrm>
            <a:off x="5843024" y="6592190"/>
            <a:ext cx="511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10F8FC8-834A-496D-B2E3-C57B0F1556FE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0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595DD12F-15B6-4511-A5DB-2334ECFC4D6F}"/>
              </a:ext>
            </a:extLst>
          </p:cNvPr>
          <p:cNvSpPr/>
          <p:nvPr userDrawn="1"/>
        </p:nvSpPr>
        <p:spPr>
          <a:xfrm flipV="1">
            <a:off x="-4421" y="0"/>
            <a:ext cx="12187090" cy="587662"/>
          </a:xfrm>
          <a:custGeom>
            <a:avLst/>
            <a:gdLst>
              <a:gd name="connsiteX0" fmla="*/ 0 w 12186986"/>
              <a:gd name="connsiteY0" fmla="*/ 538034 h 538034"/>
              <a:gd name="connsiteX1" fmla="*/ 12186986 w 12186986"/>
              <a:gd name="connsiteY1" fmla="*/ 538034 h 538034"/>
              <a:gd name="connsiteX2" fmla="*/ 12177492 w 12186986"/>
              <a:gd name="connsiteY2" fmla="*/ 443856 h 538034"/>
              <a:gd name="connsiteX3" fmla="*/ 11632900 w 12186986"/>
              <a:gd name="connsiteY3" fmla="*/ 0 h 538034"/>
              <a:gd name="connsiteX4" fmla="*/ 554086 w 12186986"/>
              <a:gd name="connsiteY4" fmla="*/ 0 h 538034"/>
              <a:gd name="connsiteX5" fmla="*/ 9494 w 12186986"/>
              <a:gd name="connsiteY5" fmla="*/ 443856 h 53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6986" h="538034">
                <a:moveTo>
                  <a:pt x="0" y="538034"/>
                </a:moveTo>
                <a:lnTo>
                  <a:pt x="12186986" y="538034"/>
                </a:lnTo>
                <a:lnTo>
                  <a:pt x="12177492" y="443856"/>
                </a:lnTo>
                <a:cubicBezTo>
                  <a:pt x="12125658" y="190548"/>
                  <a:pt x="11901531" y="0"/>
                  <a:pt x="11632900" y="0"/>
                </a:cubicBezTo>
                <a:lnTo>
                  <a:pt x="554086" y="0"/>
                </a:lnTo>
                <a:cubicBezTo>
                  <a:pt x="285455" y="0"/>
                  <a:pt x="61328" y="190548"/>
                  <a:pt x="9494" y="4438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30F069-0418-4BA2-BB8B-AE52CD1D5AA3}"/>
              </a:ext>
            </a:extLst>
          </p:cNvPr>
          <p:cNvSpPr/>
          <p:nvPr userDrawn="1"/>
        </p:nvSpPr>
        <p:spPr>
          <a:xfrm>
            <a:off x="11110435" y="95380"/>
            <a:ext cx="416557" cy="399142"/>
          </a:xfrm>
          <a:prstGeom prst="ellipse">
            <a:avLst/>
          </a:prstGeom>
          <a:solidFill>
            <a:srgbClr val="73C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D946EE5-61CC-4876-9121-31A641D84EBA}"/>
              </a:ext>
            </a:extLst>
          </p:cNvPr>
          <p:cNvSpPr/>
          <p:nvPr userDrawn="1"/>
        </p:nvSpPr>
        <p:spPr>
          <a:xfrm>
            <a:off x="11271591" y="95380"/>
            <a:ext cx="510802" cy="399142"/>
          </a:xfrm>
          <a:prstGeom prst="roundRect">
            <a:avLst>
              <a:gd name="adj" fmla="val 50000"/>
            </a:avLst>
          </a:prstGeom>
          <a:solidFill>
            <a:srgbClr val="2E9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1">
            <a:extLst>
              <a:ext uri="{FF2B5EF4-FFF2-40B4-BE49-F238E27FC236}">
                <a16:creationId xmlns:a16="http://schemas.microsoft.com/office/drawing/2014/main" id="{EDD0F38D-66B7-41AD-A3A7-B5D4E82A0407}"/>
              </a:ext>
            </a:extLst>
          </p:cNvPr>
          <p:cNvSpPr/>
          <p:nvPr userDrawn="1"/>
        </p:nvSpPr>
        <p:spPr>
          <a:xfrm>
            <a:off x="-4421" y="6489700"/>
            <a:ext cx="12187090" cy="368300"/>
          </a:xfrm>
          <a:custGeom>
            <a:avLst/>
            <a:gdLst>
              <a:gd name="connsiteX0" fmla="*/ 0 w 12186986"/>
              <a:gd name="connsiteY0" fmla="*/ 538034 h 538034"/>
              <a:gd name="connsiteX1" fmla="*/ 12186986 w 12186986"/>
              <a:gd name="connsiteY1" fmla="*/ 538034 h 538034"/>
              <a:gd name="connsiteX2" fmla="*/ 12177492 w 12186986"/>
              <a:gd name="connsiteY2" fmla="*/ 443856 h 538034"/>
              <a:gd name="connsiteX3" fmla="*/ 11632900 w 12186986"/>
              <a:gd name="connsiteY3" fmla="*/ 0 h 538034"/>
              <a:gd name="connsiteX4" fmla="*/ 554086 w 12186986"/>
              <a:gd name="connsiteY4" fmla="*/ 0 h 538034"/>
              <a:gd name="connsiteX5" fmla="*/ 9494 w 12186986"/>
              <a:gd name="connsiteY5" fmla="*/ 443856 h 53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6986" h="538034">
                <a:moveTo>
                  <a:pt x="0" y="538034"/>
                </a:moveTo>
                <a:lnTo>
                  <a:pt x="12186986" y="538034"/>
                </a:lnTo>
                <a:lnTo>
                  <a:pt x="12177492" y="443856"/>
                </a:lnTo>
                <a:cubicBezTo>
                  <a:pt x="12125658" y="190548"/>
                  <a:pt x="11901531" y="0"/>
                  <a:pt x="11632900" y="0"/>
                </a:cubicBezTo>
                <a:lnTo>
                  <a:pt x="554086" y="0"/>
                </a:lnTo>
                <a:cubicBezTo>
                  <a:pt x="285455" y="0"/>
                  <a:pt x="61328" y="190548"/>
                  <a:pt x="9494" y="4438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3409B8-3F15-4D2B-A914-5E0891FD8A3B}"/>
              </a:ext>
            </a:extLst>
          </p:cNvPr>
          <p:cNvSpPr txBox="1"/>
          <p:nvPr userDrawn="1"/>
        </p:nvSpPr>
        <p:spPr>
          <a:xfrm>
            <a:off x="11296430" y="178415"/>
            <a:ext cx="5112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10F8FC8-834A-496D-B2E3-C57B0F1556FE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281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086F70-723F-42A2-8050-04E22A36D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EE6A8-7C17-4A82-876F-7404DBE2C665}" type="datetimeFigureOut">
              <a:rPr lang="ko-KR" altLang="en-US"/>
              <a:pPr>
                <a:defRPr/>
              </a:pPr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E15591-2B87-46B1-ADC5-82DC807F5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249CFE-F306-46E0-94F6-FED8ED62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3D81D-90A3-4815-98B4-0AD66820ED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07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85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98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F85D49A-87AE-4BFB-B1A4-2106D6C5C939}"/>
              </a:ext>
            </a:extLst>
          </p:cNvPr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DE0DA9D-C02E-4054-A04A-FBE34D18A226}"/>
              </a:ext>
            </a:extLst>
          </p:cNvPr>
          <p:cNvSpPr/>
          <p:nvPr userDrawn="1"/>
        </p:nvSpPr>
        <p:spPr>
          <a:xfrm rot="10800000" flipH="1">
            <a:off x="0" y="-894"/>
            <a:ext cx="622039" cy="600969"/>
          </a:xfrm>
          <a:custGeom>
            <a:avLst/>
            <a:gdLst>
              <a:gd name="connsiteX0" fmla="*/ 0 w 622039"/>
              <a:gd name="connsiteY0" fmla="*/ 600969 h 600969"/>
              <a:gd name="connsiteX1" fmla="*/ 622039 w 622039"/>
              <a:gd name="connsiteY1" fmla="*/ 600969 h 600969"/>
              <a:gd name="connsiteX2" fmla="*/ 352425 w 622039"/>
              <a:gd name="connsiteY2" fmla="*/ 175 h 600969"/>
              <a:gd name="connsiteX3" fmla="*/ 352242 w 622039"/>
              <a:gd name="connsiteY3" fmla="*/ 0 h 600969"/>
              <a:gd name="connsiteX4" fmla="*/ 0 w 622039"/>
              <a:gd name="connsiteY4" fmla="*/ 0 h 600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039" h="600969">
                <a:moveTo>
                  <a:pt x="0" y="600969"/>
                </a:moveTo>
                <a:lnTo>
                  <a:pt x="622039" y="600969"/>
                </a:lnTo>
                <a:lnTo>
                  <a:pt x="352425" y="175"/>
                </a:lnTo>
                <a:lnTo>
                  <a:pt x="352242" y="0"/>
                </a:lnTo>
                <a:lnTo>
                  <a:pt x="0" y="0"/>
                </a:lnTo>
                <a:close/>
              </a:path>
            </a:pathLst>
          </a:custGeom>
          <a:solidFill>
            <a:srgbClr val="5D7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36">
            <a:extLst>
              <a:ext uri="{FF2B5EF4-FFF2-40B4-BE49-F238E27FC236}">
                <a16:creationId xmlns:a16="http://schemas.microsoft.com/office/drawing/2014/main" id="{D839BE6A-0004-4280-9395-BC59278BA6E8}"/>
              </a:ext>
            </a:extLst>
          </p:cNvPr>
          <p:cNvSpPr/>
          <p:nvPr userDrawn="1"/>
        </p:nvSpPr>
        <p:spPr>
          <a:xfrm>
            <a:off x="11442442" y="62035"/>
            <a:ext cx="755948" cy="600803"/>
          </a:xfrm>
          <a:custGeom>
            <a:avLst/>
            <a:gdLst>
              <a:gd name="connsiteX0" fmla="*/ 0 w 737119"/>
              <a:gd name="connsiteY0" fmla="*/ 595243 h 595243"/>
              <a:gd name="connsiteX1" fmla="*/ 148811 w 737119"/>
              <a:gd name="connsiteY1" fmla="*/ 0 h 595243"/>
              <a:gd name="connsiteX2" fmla="*/ 588308 w 737119"/>
              <a:gd name="connsiteY2" fmla="*/ 0 h 595243"/>
              <a:gd name="connsiteX3" fmla="*/ 737119 w 737119"/>
              <a:gd name="connsiteY3" fmla="*/ 595243 h 595243"/>
              <a:gd name="connsiteX4" fmla="*/ 0 w 737119"/>
              <a:gd name="connsiteY4" fmla="*/ 595243 h 595243"/>
              <a:gd name="connsiteX0" fmla="*/ 0 w 755948"/>
              <a:gd name="connsiteY0" fmla="*/ 595243 h 595243"/>
              <a:gd name="connsiteX1" fmla="*/ 148811 w 755948"/>
              <a:gd name="connsiteY1" fmla="*/ 0 h 595243"/>
              <a:gd name="connsiteX2" fmla="*/ 755948 w 755948"/>
              <a:gd name="connsiteY2" fmla="*/ 0 h 595243"/>
              <a:gd name="connsiteX3" fmla="*/ 737119 w 755948"/>
              <a:gd name="connsiteY3" fmla="*/ 595243 h 595243"/>
              <a:gd name="connsiteX4" fmla="*/ 0 w 755948"/>
              <a:gd name="connsiteY4" fmla="*/ 595243 h 595243"/>
              <a:gd name="connsiteX0" fmla="*/ 0 w 755948"/>
              <a:gd name="connsiteY0" fmla="*/ 595243 h 600323"/>
              <a:gd name="connsiteX1" fmla="*/ 148811 w 755948"/>
              <a:gd name="connsiteY1" fmla="*/ 0 h 600323"/>
              <a:gd name="connsiteX2" fmla="*/ 755948 w 755948"/>
              <a:gd name="connsiteY2" fmla="*/ 0 h 600323"/>
              <a:gd name="connsiteX3" fmla="*/ 752359 w 755948"/>
              <a:gd name="connsiteY3" fmla="*/ 600323 h 600323"/>
              <a:gd name="connsiteX4" fmla="*/ 0 w 755948"/>
              <a:gd name="connsiteY4" fmla="*/ 595243 h 60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948" h="600323">
                <a:moveTo>
                  <a:pt x="0" y="595243"/>
                </a:moveTo>
                <a:lnTo>
                  <a:pt x="148811" y="0"/>
                </a:lnTo>
                <a:lnTo>
                  <a:pt x="755948" y="0"/>
                </a:lnTo>
                <a:cubicBezTo>
                  <a:pt x="754752" y="200108"/>
                  <a:pt x="753555" y="400215"/>
                  <a:pt x="752359" y="600323"/>
                </a:cubicBezTo>
                <a:lnTo>
                  <a:pt x="0" y="595243"/>
                </a:lnTo>
                <a:close/>
              </a:path>
            </a:pathLst>
          </a:cu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6D9D9C0-05BB-4472-8CDB-A4B84ED03AB5}"/>
              </a:ext>
            </a:extLst>
          </p:cNvPr>
          <p:cNvSpPr/>
          <p:nvPr userDrawn="1"/>
        </p:nvSpPr>
        <p:spPr>
          <a:xfrm>
            <a:off x="11033385" y="62918"/>
            <a:ext cx="1008062" cy="600075"/>
          </a:xfrm>
          <a:prstGeom prst="parallelogram">
            <a:avLst>
              <a:gd name="adj" fmla="val 45704"/>
            </a:avLst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F44AB8B4-04F3-4A07-B95D-0A251E6EFA8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335030" y="236653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CDA6B489-3885-4489-B0BF-9512F242DAAC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479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5">
            <a:extLst>
              <a:ext uri="{FF2B5EF4-FFF2-40B4-BE49-F238E27FC236}">
                <a16:creationId xmlns:a16="http://schemas.microsoft.com/office/drawing/2014/main" id="{B5C19A5C-6F95-4A46-AF85-17D21557A3C4}"/>
              </a:ext>
            </a:extLst>
          </p:cNvPr>
          <p:cNvSpPr/>
          <p:nvPr userDrawn="1"/>
        </p:nvSpPr>
        <p:spPr>
          <a:xfrm>
            <a:off x="0" y="-2255"/>
            <a:ext cx="11737910" cy="592423"/>
          </a:xfrm>
          <a:custGeom>
            <a:avLst/>
            <a:gdLst>
              <a:gd name="connsiteX0" fmla="*/ 0 w 11538342"/>
              <a:gd name="connsiteY0" fmla="*/ 0 h 592423"/>
              <a:gd name="connsiteX1" fmla="*/ 11538342 w 11538342"/>
              <a:gd name="connsiteY1" fmla="*/ 0 h 592423"/>
              <a:gd name="connsiteX2" fmla="*/ 11538342 w 11538342"/>
              <a:gd name="connsiteY2" fmla="*/ 592423 h 592423"/>
              <a:gd name="connsiteX3" fmla="*/ 0 w 11538342"/>
              <a:gd name="connsiteY3" fmla="*/ 592423 h 592423"/>
              <a:gd name="connsiteX4" fmla="*/ 0 w 11538342"/>
              <a:gd name="connsiteY4" fmla="*/ 0 h 592423"/>
              <a:gd name="connsiteX0" fmla="*/ 0 w 11538342"/>
              <a:gd name="connsiteY0" fmla="*/ 0 h 592423"/>
              <a:gd name="connsiteX1" fmla="*/ 11118464 w 11538342"/>
              <a:gd name="connsiteY1" fmla="*/ 0 h 592423"/>
              <a:gd name="connsiteX2" fmla="*/ 11538342 w 11538342"/>
              <a:gd name="connsiteY2" fmla="*/ 592423 h 592423"/>
              <a:gd name="connsiteX3" fmla="*/ 0 w 11538342"/>
              <a:gd name="connsiteY3" fmla="*/ 592423 h 592423"/>
              <a:gd name="connsiteX4" fmla="*/ 0 w 11538342"/>
              <a:gd name="connsiteY4" fmla="*/ 0 h 5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8342" h="592423">
                <a:moveTo>
                  <a:pt x="0" y="0"/>
                </a:moveTo>
                <a:lnTo>
                  <a:pt x="11118464" y="0"/>
                </a:lnTo>
                <a:lnTo>
                  <a:pt x="11538342" y="592423"/>
                </a:lnTo>
                <a:lnTo>
                  <a:pt x="0" y="592423"/>
                </a:lnTo>
                <a:lnTo>
                  <a:pt x="0" y="0"/>
                </a:lnTo>
                <a:close/>
              </a:path>
            </a:pathLst>
          </a:custGeom>
          <a:solidFill>
            <a:srgbClr val="6192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C19F67C-23B7-4BD8-AC7E-55A3A1AA623E}"/>
              </a:ext>
            </a:extLst>
          </p:cNvPr>
          <p:cNvCxnSpPr>
            <a:cxnSpLocks/>
          </p:cNvCxnSpPr>
          <p:nvPr userDrawn="1"/>
        </p:nvCxnSpPr>
        <p:spPr>
          <a:xfrm>
            <a:off x="0" y="6489700"/>
            <a:ext cx="12192000" cy="0"/>
          </a:xfrm>
          <a:prstGeom prst="line">
            <a:avLst/>
          </a:prstGeom>
          <a:ln w="3175">
            <a:solidFill>
              <a:srgbClr val="89AD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438889D-6AD1-4B51-BA57-D7CE2F9AED66}"/>
              </a:ext>
            </a:extLst>
          </p:cNvPr>
          <p:cNvSpPr/>
          <p:nvPr userDrawn="1"/>
        </p:nvSpPr>
        <p:spPr>
          <a:xfrm>
            <a:off x="11259852" y="6391470"/>
            <a:ext cx="769506" cy="475868"/>
          </a:xfrm>
          <a:prstGeom prst="triangle">
            <a:avLst/>
          </a:prstGeom>
          <a:solidFill>
            <a:srgbClr val="325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6674D2-A356-4814-AABB-1517C64F2C6F}"/>
              </a:ext>
            </a:extLst>
          </p:cNvPr>
          <p:cNvSpPr txBox="1"/>
          <p:nvPr userDrawn="1"/>
        </p:nvSpPr>
        <p:spPr>
          <a:xfrm>
            <a:off x="11369351" y="6582749"/>
            <a:ext cx="550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4D343F68-1D1A-44AE-AC1A-B7C2761D95B5}" type="slidenum">
              <a:rPr lang="ko-KR" altLang="en-US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9D3EACC3-4E27-4677-97FA-3B233CBF5A5D}"/>
              </a:ext>
            </a:extLst>
          </p:cNvPr>
          <p:cNvSpPr/>
          <p:nvPr userDrawn="1"/>
        </p:nvSpPr>
        <p:spPr>
          <a:xfrm>
            <a:off x="11064549" y="139958"/>
            <a:ext cx="789993" cy="450209"/>
          </a:xfrm>
          <a:prstGeom prst="triangle">
            <a:avLst/>
          </a:prstGeom>
          <a:solidFill>
            <a:srgbClr val="497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E04C8958-ECDB-45D6-9BF7-B3783CB723BC}"/>
              </a:ext>
            </a:extLst>
          </p:cNvPr>
          <p:cNvSpPr/>
          <p:nvPr userDrawn="1"/>
        </p:nvSpPr>
        <p:spPr>
          <a:xfrm flipH="1" flipV="1">
            <a:off x="11178072" y="0"/>
            <a:ext cx="1013927" cy="590168"/>
          </a:xfrm>
          <a:custGeom>
            <a:avLst/>
            <a:gdLst>
              <a:gd name="connsiteX0" fmla="*/ 1282733 w 1282733"/>
              <a:gd name="connsiteY0" fmla="*/ 590168 h 590168"/>
              <a:gd name="connsiteX1" fmla="*/ 45754 w 1282733"/>
              <a:gd name="connsiteY1" fmla="*/ 590168 h 590168"/>
              <a:gd name="connsiteX2" fmla="*/ 0 w 1282733"/>
              <a:gd name="connsiteY2" fmla="*/ 589811 h 590168"/>
              <a:gd name="connsiteX3" fmla="*/ 0 w 1282733"/>
              <a:gd name="connsiteY3" fmla="*/ 0 h 590168"/>
              <a:gd name="connsiteX4" fmla="*/ 745964 w 1282733"/>
              <a:gd name="connsiteY4" fmla="*/ 0 h 59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733" h="590168">
                <a:moveTo>
                  <a:pt x="1282733" y="590168"/>
                </a:moveTo>
                <a:lnTo>
                  <a:pt x="45754" y="590168"/>
                </a:lnTo>
                <a:lnTo>
                  <a:pt x="0" y="589811"/>
                </a:lnTo>
                <a:lnTo>
                  <a:pt x="0" y="0"/>
                </a:lnTo>
                <a:lnTo>
                  <a:pt x="745964" y="0"/>
                </a:lnTo>
                <a:close/>
              </a:path>
            </a:pathLst>
          </a:custGeom>
          <a:solidFill>
            <a:srgbClr val="3F6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AF7C30-B22E-4EF5-A791-1F2FC2B0CD65}"/>
              </a:ext>
            </a:extLst>
          </p:cNvPr>
          <p:cNvGrpSpPr/>
          <p:nvPr userDrawn="1"/>
        </p:nvGrpSpPr>
        <p:grpSpPr>
          <a:xfrm>
            <a:off x="0" y="-208"/>
            <a:ext cx="1856792" cy="589487"/>
            <a:chOff x="0" y="-208"/>
            <a:chExt cx="2098040" cy="589487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C989A22-25A3-40DB-9087-B9BAD0CE6B52}"/>
                </a:ext>
              </a:extLst>
            </p:cNvPr>
            <p:cNvSpPr/>
            <p:nvPr/>
          </p:nvSpPr>
          <p:spPr>
            <a:xfrm flipV="1">
              <a:off x="0" y="-208"/>
              <a:ext cx="1663700" cy="586947"/>
            </a:xfrm>
            <a:prstGeom prst="triangle">
              <a:avLst>
                <a:gd name="adj" fmla="val 53884"/>
              </a:avLst>
            </a:prstGeom>
            <a:solidFill>
              <a:srgbClr val="427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69806EE-A2EB-4DA1-9CE9-0BDFA06D1449}"/>
                </a:ext>
              </a:extLst>
            </p:cNvPr>
            <p:cNvSpPr/>
            <p:nvPr/>
          </p:nvSpPr>
          <p:spPr>
            <a:xfrm>
              <a:off x="889000" y="0"/>
              <a:ext cx="1209040" cy="589279"/>
            </a:xfrm>
            <a:prstGeom prst="triangle">
              <a:avLst>
                <a:gd name="adj" fmla="val 63386"/>
              </a:avLst>
            </a:prstGeom>
            <a:solidFill>
              <a:srgbClr val="3962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F2BFA2-908E-425F-8E6F-14CF54497A5B}"/>
              </a:ext>
            </a:extLst>
          </p:cNvPr>
          <p:cNvGrpSpPr/>
          <p:nvPr userDrawn="1"/>
        </p:nvGrpSpPr>
        <p:grpSpPr>
          <a:xfrm rot="5400000">
            <a:off x="-140414" y="142953"/>
            <a:ext cx="1176566" cy="895739"/>
            <a:chOff x="0" y="4954554"/>
            <a:chExt cx="4650540" cy="19034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4E6495DE-133B-479D-9EC8-08EC84A156D3}"/>
                </a:ext>
              </a:extLst>
            </p:cNvPr>
            <p:cNvSpPr/>
            <p:nvPr/>
          </p:nvSpPr>
          <p:spPr>
            <a:xfrm>
              <a:off x="6260" y="4954554"/>
              <a:ext cx="2322140" cy="1903445"/>
            </a:xfrm>
            <a:custGeom>
              <a:avLst/>
              <a:gdLst>
                <a:gd name="connsiteX0" fmla="*/ 1080000 w 1082351"/>
                <a:gd name="connsiteY0" fmla="*/ 0 h 2006081"/>
                <a:gd name="connsiteX1" fmla="*/ 1082351 w 1082351"/>
                <a:gd name="connsiteY1" fmla="*/ 4367 h 2006081"/>
                <a:gd name="connsiteX2" fmla="*/ 1082351 w 1082351"/>
                <a:gd name="connsiteY2" fmla="*/ 2006081 h 2006081"/>
                <a:gd name="connsiteX3" fmla="*/ 0 w 1082351"/>
                <a:gd name="connsiteY3" fmla="*/ 2006081 h 200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351" h="2006081">
                  <a:moveTo>
                    <a:pt x="1080000" y="0"/>
                  </a:moveTo>
                  <a:lnTo>
                    <a:pt x="1082351" y="4367"/>
                  </a:lnTo>
                  <a:lnTo>
                    <a:pt x="1082351" y="2006081"/>
                  </a:lnTo>
                  <a:lnTo>
                    <a:pt x="0" y="2006081"/>
                  </a:lnTo>
                  <a:close/>
                </a:path>
              </a:pathLst>
            </a:custGeom>
            <a:solidFill>
              <a:srgbClr val="5389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C85177E-1A12-42A0-A64D-411D0E084A49}"/>
                </a:ext>
              </a:extLst>
            </p:cNvPr>
            <p:cNvSpPr/>
            <p:nvPr/>
          </p:nvSpPr>
          <p:spPr>
            <a:xfrm flipH="1">
              <a:off x="2328400" y="4954554"/>
              <a:ext cx="2322140" cy="1903445"/>
            </a:xfrm>
            <a:custGeom>
              <a:avLst/>
              <a:gdLst>
                <a:gd name="connsiteX0" fmla="*/ 1080000 w 1082351"/>
                <a:gd name="connsiteY0" fmla="*/ 0 h 2006081"/>
                <a:gd name="connsiteX1" fmla="*/ 1082351 w 1082351"/>
                <a:gd name="connsiteY1" fmla="*/ 4367 h 2006081"/>
                <a:gd name="connsiteX2" fmla="*/ 1082351 w 1082351"/>
                <a:gd name="connsiteY2" fmla="*/ 2006081 h 2006081"/>
                <a:gd name="connsiteX3" fmla="*/ 0 w 1082351"/>
                <a:gd name="connsiteY3" fmla="*/ 2006081 h 200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2351" h="2006081">
                  <a:moveTo>
                    <a:pt x="1080000" y="0"/>
                  </a:moveTo>
                  <a:lnTo>
                    <a:pt x="1082351" y="4367"/>
                  </a:lnTo>
                  <a:lnTo>
                    <a:pt x="1082351" y="2006081"/>
                  </a:lnTo>
                  <a:lnTo>
                    <a:pt x="0" y="2006081"/>
                  </a:lnTo>
                  <a:close/>
                </a:path>
              </a:pathLst>
            </a:custGeom>
            <a:solidFill>
              <a:srgbClr val="3A62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8BCC0F5-C51B-44A2-B1BD-5FF2105C5F31}"/>
                </a:ext>
              </a:extLst>
            </p:cNvPr>
            <p:cNvSpPr/>
            <p:nvPr/>
          </p:nvSpPr>
          <p:spPr>
            <a:xfrm>
              <a:off x="0" y="6448184"/>
              <a:ext cx="4650539" cy="409816"/>
            </a:xfrm>
            <a:prstGeom prst="triangle">
              <a:avLst>
                <a:gd name="adj" fmla="val 50109"/>
              </a:avLst>
            </a:prstGeom>
            <a:solidFill>
              <a:srgbClr val="4455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_3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0C99D4AC-CDB7-4283-BCE5-46CAF4B8FE21}"/>
              </a:ext>
            </a:extLst>
          </p:cNvPr>
          <p:cNvSpPr/>
          <p:nvPr userDrawn="1"/>
        </p:nvSpPr>
        <p:spPr>
          <a:xfrm>
            <a:off x="11495314" y="0"/>
            <a:ext cx="690466" cy="584200"/>
          </a:xfrm>
          <a:prstGeom prst="parallelogram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8CF1AB66-3E1E-4B5D-B613-02E1C1E0E138}"/>
              </a:ext>
            </a:extLst>
          </p:cNvPr>
          <p:cNvSpPr/>
          <p:nvPr userDrawn="1"/>
        </p:nvSpPr>
        <p:spPr>
          <a:xfrm>
            <a:off x="11178072" y="0"/>
            <a:ext cx="858417" cy="584200"/>
          </a:xfrm>
          <a:prstGeom prst="parallelogram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0418501-88DE-4121-880D-0D5E79244BBF}"/>
              </a:ext>
            </a:extLst>
          </p:cNvPr>
          <p:cNvSpPr/>
          <p:nvPr userDrawn="1"/>
        </p:nvSpPr>
        <p:spPr>
          <a:xfrm>
            <a:off x="-1" y="0"/>
            <a:ext cx="11430000" cy="584200"/>
          </a:xfrm>
          <a:custGeom>
            <a:avLst/>
            <a:gdLst>
              <a:gd name="connsiteX0" fmla="*/ 0 w 11430000"/>
              <a:gd name="connsiteY0" fmla="*/ 0 h 584200"/>
              <a:gd name="connsiteX1" fmla="*/ 146050 w 11430000"/>
              <a:gd name="connsiteY1" fmla="*/ 0 h 584200"/>
              <a:gd name="connsiteX2" fmla="*/ 155511 w 11430000"/>
              <a:gd name="connsiteY2" fmla="*/ 0 h 584200"/>
              <a:gd name="connsiteX3" fmla="*/ 11430000 w 11430000"/>
              <a:gd name="connsiteY3" fmla="*/ 0 h 584200"/>
              <a:gd name="connsiteX4" fmla="*/ 11283950 w 11430000"/>
              <a:gd name="connsiteY4" fmla="*/ 584200 h 584200"/>
              <a:gd name="connsiteX5" fmla="*/ 155511 w 11430000"/>
              <a:gd name="connsiteY5" fmla="*/ 584200 h 584200"/>
              <a:gd name="connsiteX6" fmla="*/ 0 w 11430000"/>
              <a:gd name="connsiteY6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30000" h="584200">
                <a:moveTo>
                  <a:pt x="0" y="0"/>
                </a:moveTo>
                <a:lnTo>
                  <a:pt x="146050" y="0"/>
                </a:lnTo>
                <a:lnTo>
                  <a:pt x="155511" y="0"/>
                </a:lnTo>
                <a:lnTo>
                  <a:pt x="11430000" y="0"/>
                </a:lnTo>
                <a:lnTo>
                  <a:pt x="11283950" y="584200"/>
                </a:lnTo>
                <a:lnTo>
                  <a:pt x="155511" y="584200"/>
                </a:lnTo>
                <a:lnTo>
                  <a:pt x="0" y="5842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FC8C10-F8BD-4D43-95CD-ED011FB72A33}"/>
              </a:ext>
            </a:extLst>
          </p:cNvPr>
          <p:cNvSpPr/>
          <p:nvPr userDrawn="1"/>
        </p:nvSpPr>
        <p:spPr>
          <a:xfrm>
            <a:off x="5873620" y="6489700"/>
            <a:ext cx="444759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4E7AF-639B-4EDB-A50E-5A1789CF271F}"/>
              </a:ext>
            </a:extLst>
          </p:cNvPr>
          <p:cNvSpPr txBox="1"/>
          <p:nvPr userDrawn="1"/>
        </p:nvSpPr>
        <p:spPr>
          <a:xfrm>
            <a:off x="5876227" y="656612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82C341CC-423A-4157-9141-EEDFF960CC34}" type="slidenum">
              <a:rPr lang="en-US" altLang="ko-KR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46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EB9C3BD9-A8A4-4CC0-8076-16C44BE8C5F6}"/>
              </a:ext>
            </a:extLst>
          </p:cNvPr>
          <p:cNvSpPr/>
          <p:nvPr userDrawn="1"/>
        </p:nvSpPr>
        <p:spPr>
          <a:xfrm rot="5400000">
            <a:off x="12700" y="99060"/>
            <a:ext cx="482600" cy="508000"/>
          </a:xfrm>
          <a:prstGeom prst="rtTriangle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3AB892E4-5734-460F-BF32-99CF06625499}"/>
              </a:ext>
            </a:extLst>
          </p:cNvPr>
          <p:cNvSpPr/>
          <p:nvPr userDrawn="1"/>
        </p:nvSpPr>
        <p:spPr>
          <a:xfrm>
            <a:off x="1" y="0"/>
            <a:ext cx="11989836" cy="584200"/>
          </a:xfrm>
          <a:prstGeom prst="parallelogram">
            <a:avLst>
              <a:gd name="adj" fmla="val 95274"/>
            </a:avLst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1AAC2C25-3C3C-44A7-9CD9-3F86E31847A6}"/>
              </a:ext>
            </a:extLst>
          </p:cNvPr>
          <p:cNvSpPr/>
          <p:nvPr userDrawn="1"/>
        </p:nvSpPr>
        <p:spPr>
          <a:xfrm rot="16200000">
            <a:off x="11607541" y="-259"/>
            <a:ext cx="584200" cy="584718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F1778E-2E3C-4B83-A68C-ED9947011013}"/>
              </a:ext>
            </a:extLst>
          </p:cNvPr>
          <p:cNvSpPr txBox="1"/>
          <p:nvPr userDrawn="1"/>
        </p:nvSpPr>
        <p:spPr>
          <a:xfrm>
            <a:off x="5796078" y="6587413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fld id="{D0032F82-6A72-4D18-9910-7AB4FEC340CD}" type="slidenum">
              <a:rPr lang="ko-KR" altLang="en-US" sz="800" b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r>
              <a:rPr lang="ko-KR" altLang="en-US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endParaRPr lang="ko-KR" altLang="en-US" sz="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61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DFBF7D4B-8210-4F9D-B5AB-7C874CB7137D}"/>
              </a:ext>
            </a:extLst>
          </p:cNvPr>
          <p:cNvSpPr/>
          <p:nvPr userDrawn="1"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E6FB6B-86F5-497E-96AD-F44E49889264}"/>
              </a:ext>
            </a:extLst>
          </p:cNvPr>
          <p:cNvSpPr/>
          <p:nvPr userDrawn="1"/>
        </p:nvSpPr>
        <p:spPr>
          <a:xfrm>
            <a:off x="182880" y="182880"/>
            <a:ext cx="11816232" cy="648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780C22B3-D49F-4C94-B959-35E9B4E92D9B}"/>
              </a:ext>
            </a:extLst>
          </p:cNvPr>
          <p:cNvSpPr/>
          <p:nvPr userDrawn="1"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FCCD84-9DF0-4F38-8A59-FF7105508302}"/>
              </a:ext>
            </a:extLst>
          </p:cNvPr>
          <p:cNvSpPr/>
          <p:nvPr userDrawn="1"/>
        </p:nvSpPr>
        <p:spPr>
          <a:xfrm>
            <a:off x="182880" y="182880"/>
            <a:ext cx="11816232" cy="601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33A97-4A90-4572-8B42-715B5F56EA8F}"/>
              </a:ext>
            </a:extLst>
          </p:cNvPr>
          <p:cNvSpPr txBox="1"/>
          <p:nvPr userDrawn="1"/>
        </p:nvSpPr>
        <p:spPr>
          <a:xfrm>
            <a:off x="11460578" y="6385728"/>
            <a:ext cx="6505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46A127A-73C4-4EB9-8BBA-5301AC855AEF}" type="slidenum">
              <a:rPr lang="en-US" altLang="ko-KR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0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7603567-308D-4150-ACE3-AE9153914A72}"/>
              </a:ext>
            </a:extLst>
          </p:cNvPr>
          <p:cNvCxnSpPr/>
          <p:nvPr userDrawn="1"/>
        </p:nvCxnSpPr>
        <p:spPr>
          <a:xfrm>
            <a:off x="0" y="584200"/>
            <a:ext cx="70912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AEE2955-8200-4654-80D6-8442E0CBF8CD}"/>
              </a:ext>
            </a:extLst>
          </p:cNvPr>
          <p:cNvCxnSpPr>
            <a:cxnSpLocks/>
          </p:cNvCxnSpPr>
          <p:nvPr userDrawn="1"/>
        </p:nvCxnSpPr>
        <p:spPr>
          <a:xfrm>
            <a:off x="858416" y="584200"/>
            <a:ext cx="10468947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0A11B236-F512-49DD-A297-C429B41BBF54}"/>
              </a:ext>
            </a:extLst>
          </p:cNvPr>
          <p:cNvSpPr/>
          <p:nvPr userDrawn="1"/>
        </p:nvSpPr>
        <p:spPr>
          <a:xfrm rot="2380363">
            <a:off x="11882055" y="-99751"/>
            <a:ext cx="99650" cy="808902"/>
          </a:xfrm>
          <a:custGeom>
            <a:avLst/>
            <a:gdLst>
              <a:gd name="connsiteX0" fmla="*/ 0 w 99650"/>
              <a:gd name="connsiteY0" fmla="*/ 49909 h 808902"/>
              <a:gd name="connsiteX1" fmla="*/ 60174 w 99650"/>
              <a:gd name="connsiteY1" fmla="*/ 0 h 808902"/>
              <a:gd name="connsiteX2" fmla="*/ 99650 w 99650"/>
              <a:gd name="connsiteY2" fmla="*/ 47154 h 808902"/>
              <a:gd name="connsiteX3" fmla="*/ 99650 w 99650"/>
              <a:gd name="connsiteY3" fmla="*/ 726252 h 808902"/>
              <a:gd name="connsiteX4" fmla="*/ 0 w 99650"/>
              <a:gd name="connsiteY4" fmla="*/ 808902 h 80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50" h="808902">
                <a:moveTo>
                  <a:pt x="0" y="49909"/>
                </a:moveTo>
                <a:lnTo>
                  <a:pt x="60174" y="0"/>
                </a:lnTo>
                <a:lnTo>
                  <a:pt x="99650" y="47154"/>
                </a:lnTo>
                <a:lnTo>
                  <a:pt x="99650" y="726252"/>
                </a:lnTo>
                <a:lnTo>
                  <a:pt x="0" y="8089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79594-28D6-4193-8427-348243357AE3}"/>
              </a:ext>
            </a:extLst>
          </p:cNvPr>
          <p:cNvCxnSpPr>
            <a:cxnSpLocks/>
          </p:cNvCxnSpPr>
          <p:nvPr userDrawn="1"/>
        </p:nvCxnSpPr>
        <p:spPr>
          <a:xfrm>
            <a:off x="858416" y="6489700"/>
            <a:ext cx="10468947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3CBD40-D010-4086-B28D-355C1C87CDFA}"/>
              </a:ext>
            </a:extLst>
          </p:cNvPr>
          <p:cNvSpPr/>
          <p:nvPr userDrawn="1"/>
        </p:nvSpPr>
        <p:spPr>
          <a:xfrm>
            <a:off x="11747241" y="6489700"/>
            <a:ext cx="444759" cy="368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B48801-3B6F-48DF-B6E7-848B3D91D30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494106"/>
            <a:ext cx="307910" cy="363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AF5361-BBAF-4294-9F92-D9D43F68040F}"/>
              </a:ext>
            </a:extLst>
          </p:cNvPr>
          <p:cNvSpPr txBox="1"/>
          <p:nvPr userDrawn="1"/>
        </p:nvSpPr>
        <p:spPr>
          <a:xfrm>
            <a:off x="11731185" y="6578082"/>
            <a:ext cx="4785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2C341CC-423A-4157-9141-EEDFF960CC34}" type="slidenum">
              <a:rPr lang="en-US" altLang="ko-KR" sz="8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/>
              <a:t>‹#›</a:t>
            </a:fld>
            <a:endParaRPr lang="ko-KR" altLang="en-US" sz="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52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48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D607CA-896A-4D48-8E82-924DB76760A9}"/>
              </a:ext>
            </a:extLst>
          </p:cNvPr>
          <p:cNvSpPr/>
          <p:nvPr/>
        </p:nvSpPr>
        <p:spPr>
          <a:xfrm>
            <a:off x="0" y="0"/>
            <a:ext cx="12192000" cy="6000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73BB99-4B1B-4E63-9665-F72BCD29B35E}"/>
              </a:ext>
            </a:extLst>
          </p:cNvPr>
          <p:cNvSpPr/>
          <p:nvPr/>
        </p:nvSpPr>
        <p:spPr>
          <a:xfrm>
            <a:off x="5907088" y="6497638"/>
            <a:ext cx="374650" cy="360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8" name="TextBox 2">
            <a:extLst>
              <a:ext uri="{FF2B5EF4-FFF2-40B4-BE49-F238E27FC236}">
                <a16:creationId xmlns:a16="http://schemas.microsoft.com/office/drawing/2014/main" id="{42366B40-46B1-459F-9CEB-6099FBD2D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6580188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A23820D3-279A-4935-B563-AD79D6027581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4680CA-82A4-41E5-99DD-66756C1100F5}"/>
              </a:ext>
            </a:extLst>
          </p:cNvPr>
          <p:cNvSpPr/>
          <p:nvPr/>
        </p:nvSpPr>
        <p:spPr>
          <a:xfrm>
            <a:off x="-503238" y="635000"/>
            <a:ext cx="400050" cy="400050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FC2C8-308E-4EF8-A57B-876A8C08134E}"/>
              </a:ext>
            </a:extLst>
          </p:cNvPr>
          <p:cNvSpPr/>
          <p:nvPr/>
        </p:nvSpPr>
        <p:spPr>
          <a:xfrm>
            <a:off x="-503238" y="1082675"/>
            <a:ext cx="400050" cy="401638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5E9D29-8DFC-4F6F-ADAD-7BA93A1929EE}"/>
              </a:ext>
            </a:extLst>
          </p:cNvPr>
          <p:cNvSpPr/>
          <p:nvPr/>
        </p:nvSpPr>
        <p:spPr>
          <a:xfrm>
            <a:off x="-503238" y="1539875"/>
            <a:ext cx="400050" cy="401638"/>
          </a:xfrm>
          <a:prstGeom prst="rect">
            <a:avLst/>
          </a:prstGeom>
          <a:solidFill>
            <a:srgbClr val="5E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34D372-4E5B-441B-8C3F-92E2772EEC93}"/>
              </a:ext>
            </a:extLst>
          </p:cNvPr>
          <p:cNvSpPr/>
          <p:nvPr/>
        </p:nvSpPr>
        <p:spPr>
          <a:xfrm>
            <a:off x="-503238" y="1987550"/>
            <a:ext cx="400050" cy="401638"/>
          </a:xfrm>
          <a:prstGeom prst="rect">
            <a:avLst/>
          </a:prstGeom>
          <a:solidFill>
            <a:srgbClr val="77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7" name="그림 14">
            <a:extLst>
              <a:ext uri="{FF2B5EF4-FFF2-40B4-BE49-F238E27FC236}">
                <a16:creationId xmlns:a16="http://schemas.microsoft.com/office/drawing/2014/main" id="{B54901B2-4A1B-4EDB-935A-802D8FEA4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0"/>
          <a:stretch>
            <a:fillRect/>
          </a:stretch>
        </p:blipFill>
        <p:spPr bwMode="auto">
          <a:xfrm>
            <a:off x="-736600" y="2530475"/>
            <a:ext cx="7366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그림 15">
            <a:extLst>
              <a:ext uri="{FF2B5EF4-FFF2-40B4-BE49-F238E27FC236}">
                <a16:creationId xmlns:a16="http://schemas.microsoft.com/office/drawing/2014/main" id="{26356812-5D3D-4511-8731-8F9521702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r="38203"/>
          <a:stretch>
            <a:fillRect/>
          </a:stretch>
        </p:blipFill>
        <p:spPr bwMode="auto">
          <a:xfrm>
            <a:off x="-1492250" y="600075"/>
            <a:ext cx="48418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그림 17">
            <a:extLst>
              <a:ext uri="{FF2B5EF4-FFF2-40B4-BE49-F238E27FC236}">
                <a16:creationId xmlns:a16="http://schemas.microsoft.com/office/drawing/2014/main" id="{7A2004C8-0285-4B60-9BD8-84B18A85C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8"/>
          <a:stretch>
            <a:fillRect/>
          </a:stretch>
        </p:blipFill>
        <p:spPr bwMode="auto">
          <a:xfrm>
            <a:off x="-1390650" y="2530475"/>
            <a:ext cx="5969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FA1336-AA72-4D2D-990C-B8B395FA3213}"/>
              </a:ext>
            </a:extLst>
          </p:cNvPr>
          <p:cNvSpPr/>
          <p:nvPr/>
        </p:nvSpPr>
        <p:spPr>
          <a:xfrm>
            <a:off x="-938213" y="635000"/>
            <a:ext cx="401638" cy="400050"/>
          </a:xfrm>
          <a:prstGeom prst="rect">
            <a:avLst/>
          </a:prstGeom>
          <a:solidFill>
            <a:srgbClr val="33D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368D120-ECCB-470A-AEDB-E132869F0391}"/>
              </a:ext>
            </a:extLst>
          </p:cNvPr>
          <p:cNvSpPr/>
          <p:nvPr/>
        </p:nvSpPr>
        <p:spPr>
          <a:xfrm>
            <a:off x="-938213" y="1082675"/>
            <a:ext cx="401638" cy="401638"/>
          </a:xfrm>
          <a:prstGeom prst="rect">
            <a:avLst/>
          </a:prstGeom>
          <a:solidFill>
            <a:srgbClr val="0F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002411-9A0B-45E3-874A-B8872A8BBE97}"/>
              </a:ext>
            </a:extLst>
          </p:cNvPr>
          <p:cNvSpPr/>
          <p:nvPr/>
        </p:nvSpPr>
        <p:spPr>
          <a:xfrm>
            <a:off x="-938213" y="1539875"/>
            <a:ext cx="401638" cy="401638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B3ABD7-294A-4459-BDFD-843AA923F4B1}"/>
              </a:ext>
            </a:extLst>
          </p:cNvPr>
          <p:cNvSpPr/>
          <p:nvPr/>
        </p:nvSpPr>
        <p:spPr>
          <a:xfrm>
            <a:off x="-938213" y="1987550"/>
            <a:ext cx="401638" cy="401638"/>
          </a:xfrm>
          <a:prstGeom prst="rect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706917E-AE44-4AE7-9B49-A34B1D6868DF}"/>
              </a:ext>
            </a:extLst>
          </p:cNvPr>
          <p:cNvSpPr/>
          <p:nvPr/>
        </p:nvSpPr>
        <p:spPr>
          <a:xfrm>
            <a:off x="-503238" y="174625"/>
            <a:ext cx="400050" cy="400050"/>
          </a:xfrm>
          <a:prstGeom prst="rect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F7EE34-D66B-491A-BFF1-93015629CCB5}"/>
              </a:ext>
            </a:extLst>
          </p:cNvPr>
          <p:cNvSpPr/>
          <p:nvPr userDrawn="1"/>
        </p:nvSpPr>
        <p:spPr>
          <a:xfrm>
            <a:off x="0" y="0"/>
            <a:ext cx="12192000" cy="600075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2E8F4C-FB7F-422C-AAD9-BF36DF24BE46}"/>
              </a:ext>
            </a:extLst>
          </p:cNvPr>
          <p:cNvSpPr/>
          <p:nvPr userDrawn="1"/>
        </p:nvSpPr>
        <p:spPr>
          <a:xfrm>
            <a:off x="5907088" y="6497638"/>
            <a:ext cx="374650" cy="360362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7C34368E-2CB2-41C6-AA2F-D166504F5E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861050" y="6580188"/>
            <a:ext cx="4730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defRPr/>
            </a:pPr>
            <a:fld id="{CDA6B489-3885-4489-B0BF-9512F242DAAC}" type="slidenum">
              <a:rPr lang="ko-KR" altLang="en-US" sz="9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>
                <a:defRPr/>
              </a:pPr>
              <a:t>‹#›</a:t>
            </a:fld>
            <a:endParaRPr lang="ko-KR" altLang="en-US" sz="9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76DB86-74B2-4AEB-9505-CE8438ECED42}"/>
              </a:ext>
            </a:extLst>
          </p:cNvPr>
          <p:cNvSpPr/>
          <p:nvPr userDrawn="1"/>
        </p:nvSpPr>
        <p:spPr>
          <a:xfrm>
            <a:off x="-503238" y="635000"/>
            <a:ext cx="400050" cy="400050"/>
          </a:xfrm>
          <a:prstGeom prst="rect">
            <a:avLst/>
          </a:prstGeom>
          <a:solidFill>
            <a:srgbClr val="00A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42D8DE-D1DA-43F0-9CF6-2DB3A02D30A8}"/>
              </a:ext>
            </a:extLst>
          </p:cNvPr>
          <p:cNvSpPr/>
          <p:nvPr userDrawn="1"/>
        </p:nvSpPr>
        <p:spPr>
          <a:xfrm>
            <a:off x="-503238" y="1082675"/>
            <a:ext cx="400050" cy="401638"/>
          </a:xfrm>
          <a:prstGeom prst="rect">
            <a:avLst/>
          </a:prstGeom>
          <a:solidFill>
            <a:srgbClr val="43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B5C6B2-5300-4F93-AFF5-BADFE6E9CA78}"/>
              </a:ext>
            </a:extLst>
          </p:cNvPr>
          <p:cNvSpPr/>
          <p:nvPr userDrawn="1"/>
        </p:nvSpPr>
        <p:spPr>
          <a:xfrm>
            <a:off x="-503238" y="1539875"/>
            <a:ext cx="400050" cy="401638"/>
          </a:xfrm>
          <a:prstGeom prst="rect">
            <a:avLst/>
          </a:prstGeom>
          <a:solidFill>
            <a:srgbClr val="5E5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92F2BC-E5C8-4851-BE8E-BE44412D0BCB}"/>
              </a:ext>
            </a:extLst>
          </p:cNvPr>
          <p:cNvSpPr/>
          <p:nvPr userDrawn="1"/>
        </p:nvSpPr>
        <p:spPr>
          <a:xfrm>
            <a:off x="-503238" y="1987550"/>
            <a:ext cx="400050" cy="401638"/>
          </a:xfrm>
          <a:prstGeom prst="rect">
            <a:avLst/>
          </a:prstGeom>
          <a:solidFill>
            <a:srgbClr val="775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72" name="그림 14">
            <a:extLst>
              <a:ext uri="{FF2B5EF4-FFF2-40B4-BE49-F238E27FC236}">
                <a16:creationId xmlns:a16="http://schemas.microsoft.com/office/drawing/2014/main" id="{FA8282FB-DABD-4A29-AA23-E84D972DB8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0"/>
          <a:stretch>
            <a:fillRect/>
          </a:stretch>
        </p:blipFill>
        <p:spPr bwMode="auto">
          <a:xfrm>
            <a:off x="-736600" y="2530475"/>
            <a:ext cx="7366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그림 15">
            <a:extLst>
              <a:ext uri="{FF2B5EF4-FFF2-40B4-BE49-F238E27FC236}">
                <a16:creationId xmlns:a16="http://schemas.microsoft.com/office/drawing/2014/main" id="{6E6385D2-C330-4E7E-BBA8-A8409E4FA9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4" r="38203"/>
          <a:stretch>
            <a:fillRect/>
          </a:stretch>
        </p:blipFill>
        <p:spPr bwMode="auto">
          <a:xfrm>
            <a:off x="-1492250" y="600075"/>
            <a:ext cx="484187" cy="189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4" name="그림 17">
            <a:extLst>
              <a:ext uri="{FF2B5EF4-FFF2-40B4-BE49-F238E27FC236}">
                <a16:creationId xmlns:a16="http://schemas.microsoft.com/office/drawing/2014/main" id="{CC1DD2A9-C2E6-4071-8C43-41AB592863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8"/>
          <a:stretch>
            <a:fillRect/>
          </a:stretch>
        </p:blipFill>
        <p:spPr bwMode="auto">
          <a:xfrm>
            <a:off x="-1390650" y="2530475"/>
            <a:ext cx="596900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A89BC691-991E-411F-A5ED-BDFA0DD24FD9}"/>
              </a:ext>
            </a:extLst>
          </p:cNvPr>
          <p:cNvSpPr/>
          <p:nvPr userDrawn="1"/>
        </p:nvSpPr>
        <p:spPr>
          <a:xfrm>
            <a:off x="-938213" y="635000"/>
            <a:ext cx="401638" cy="400050"/>
          </a:xfrm>
          <a:prstGeom prst="rect">
            <a:avLst/>
          </a:prstGeom>
          <a:solidFill>
            <a:srgbClr val="33D1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06335E1-738A-4217-B076-A6B0C5411E22}"/>
              </a:ext>
            </a:extLst>
          </p:cNvPr>
          <p:cNvSpPr/>
          <p:nvPr userDrawn="1"/>
        </p:nvSpPr>
        <p:spPr>
          <a:xfrm>
            <a:off x="-938213" y="1082675"/>
            <a:ext cx="401638" cy="401638"/>
          </a:xfrm>
          <a:prstGeom prst="rect">
            <a:avLst/>
          </a:prstGeom>
          <a:solidFill>
            <a:srgbClr val="0F72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4324D3-345C-4DE2-83D4-3C04CB56A15F}"/>
              </a:ext>
            </a:extLst>
          </p:cNvPr>
          <p:cNvSpPr/>
          <p:nvPr userDrawn="1"/>
        </p:nvSpPr>
        <p:spPr>
          <a:xfrm>
            <a:off x="-938213" y="1539875"/>
            <a:ext cx="401638" cy="401638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E575ECC-7396-4653-B2FD-B019F0ACEE41}"/>
              </a:ext>
            </a:extLst>
          </p:cNvPr>
          <p:cNvSpPr/>
          <p:nvPr userDrawn="1"/>
        </p:nvSpPr>
        <p:spPr>
          <a:xfrm>
            <a:off x="-938213" y="1987550"/>
            <a:ext cx="401638" cy="401638"/>
          </a:xfrm>
          <a:prstGeom prst="rect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F2E95A-4996-4250-BBF1-1A53652CEDA2}"/>
              </a:ext>
            </a:extLst>
          </p:cNvPr>
          <p:cNvSpPr/>
          <p:nvPr userDrawn="1"/>
        </p:nvSpPr>
        <p:spPr>
          <a:xfrm>
            <a:off x="-503238" y="174625"/>
            <a:ext cx="400050" cy="400050"/>
          </a:xfrm>
          <a:prstGeom prst="rect">
            <a:avLst/>
          </a:prstGeom>
          <a:solidFill>
            <a:srgbClr val="B97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0E0AC40-9CCC-40B2-B679-53677A84B349}"/>
              </a:ext>
            </a:extLst>
          </p:cNvPr>
          <p:cNvSpPr/>
          <p:nvPr userDrawn="1"/>
        </p:nvSpPr>
        <p:spPr>
          <a:xfrm>
            <a:off x="-938213" y="187131"/>
            <a:ext cx="401638" cy="400050"/>
          </a:xfrm>
          <a:prstGeom prst="rect">
            <a:avLst/>
          </a:prstGeom>
          <a:solidFill>
            <a:srgbClr val="DF3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35" r:id="rId1"/>
    <p:sldLayoutId id="2147485074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4572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9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3" r:id="rId1"/>
    <p:sldLayoutId id="2147485078" r:id="rId2"/>
    <p:sldLayoutId id="2147485066" r:id="rId3"/>
    <p:sldLayoutId id="2147485056" r:id="rId4"/>
    <p:sldLayoutId id="2147485075" r:id="rId5"/>
    <p:sldLayoutId id="2147485076" r:id="rId6"/>
    <p:sldLayoutId id="2147485077" r:id="rId7"/>
    <p:sldLayoutId id="2147485079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A9F8904-6B9B-4A37-81B6-96CBF38AF5FE}"/>
              </a:ext>
            </a:extLst>
          </p:cNvPr>
          <p:cNvCxnSpPr/>
          <p:nvPr userDrawn="1"/>
        </p:nvCxnSpPr>
        <p:spPr>
          <a:xfrm>
            <a:off x="1150938" y="0"/>
            <a:ext cx="0" cy="6858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FDEBF19-0894-47F1-AE64-E4BC6AC624F8}"/>
              </a:ext>
            </a:extLst>
          </p:cNvPr>
          <p:cNvCxnSpPr/>
          <p:nvPr userDrawn="1"/>
        </p:nvCxnSpPr>
        <p:spPr>
          <a:xfrm>
            <a:off x="11041063" y="0"/>
            <a:ext cx="0" cy="6858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2" r:id="rId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75098" y="149932"/>
            <a:ext cx="11828834" cy="6507802"/>
            <a:chOff x="175098" y="175099"/>
            <a:chExt cx="11828834" cy="650780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42B6664-537C-46ED-A471-F5D059DCB393}"/>
                </a:ext>
              </a:extLst>
            </p:cNvPr>
            <p:cNvSpPr/>
            <p:nvPr/>
          </p:nvSpPr>
          <p:spPr>
            <a:xfrm>
              <a:off x="175098" y="175099"/>
              <a:ext cx="11828834" cy="3253901"/>
            </a:xfrm>
            <a:prstGeom prst="rect">
              <a:avLst/>
            </a:prstGeom>
            <a:solidFill>
              <a:srgbClr val="FBCA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D478E5-7BEA-4374-B961-980AB73F6C0D}"/>
                </a:ext>
              </a:extLst>
            </p:cNvPr>
            <p:cNvSpPr/>
            <p:nvPr/>
          </p:nvSpPr>
          <p:spPr>
            <a:xfrm>
              <a:off x="175098" y="3429000"/>
              <a:ext cx="11828834" cy="32539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6" t="4991" r="78395" b="81676"/>
            <a:stretch/>
          </p:blipFill>
          <p:spPr>
            <a:xfrm>
              <a:off x="5719262" y="852743"/>
              <a:ext cx="789709" cy="9144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E470BD4-3EB2-4A7A-A2FF-8ACB5DEC08A2}"/>
              </a:ext>
            </a:extLst>
          </p:cNvPr>
          <p:cNvSpPr txBox="1"/>
          <p:nvPr/>
        </p:nvSpPr>
        <p:spPr>
          <a:xfrm>
            <a:off x="1860913" y="1725189"/>
            <a:ext cx="850640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i="1" spc="-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비대면</a:t>
            </a:r>
            <a:r>
              <a:rPr lang="ko-KR" altLang="en-US" sz="6000" i="1" spc="-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온라인 시험 부정행위 방지 프로그램 </a:t>
            </a:r>
            <a:r>
              <a:rPr lang="en-US" altLang="ko-KR" sz="6000" i="1" spc="-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6000" i="1" spc="-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파놉티콘</a:t>
            </a:r>
            <a:r>
              <a:rPr lang="en-US" altLang="ko-KR" sz="6000" i="1" spc="-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lang="ko-KR" altLang="en-US" sz="1100" i="1" spc="-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68E85-08B5-4928-BAEE-913F996D19A3}"/>
              </a:ext>
            </a:extLst>
          </p:cNvPr>
          <p:cNvSpPr txBox="1"/>
          <p:nvPr/>
        </p:nvSpPr>
        <p:spPr>
          <a:xfrm>
            <a:off x="285277" y="278471"/>
            <a:ext cx="4791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□ </a:t>
            </a:r>
            <a:r>
              <a:rPr lang="ko-KR" altLang="en-US" sz="1600" b="1" spc="-50" dirty="0" err="1">
                <a:solidFill>
                  <a:srgbClr val="2F2F2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캡스톤디자인</a:t>
            </a:r>
            <a:r>
              <a:rPr lang="ko-KR" altLang="en-US" sz="1600" b="1" spc="-50" dirty="0">
                <a:solidFill>
                  <a:srgbClr val="2F2F2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연속형    ■자유과제 융합형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05E01B9-7FB9-4CA4-9B31-DCB11A221931}"/>
              </a:ext>
            </a:extLst>
          </p:cNvPr>
          <p:cNvCxnSpPr>
            <a:cxnSpLocks/>
          </p:cNvCxnSpPr>
          <p:nvPr/>
        </p:nvCxnSpPr>
        <p:spPr>
          <a:xfrm flipH="1">
            <a:off x="11399520" y="175099"/>
            <a:ext cx="604412" cy="4878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EEB0563-6D12-4D6B-9804-C9B4634B7B12}"/>
              </a:ext>
            </a:extLst>
          </p:cNvPr>
          <p:cNvCxnSpPr>
            <a:cxnSpLocks/>
          </p:cNvCxnSpPr>
          <p:nvPr/>
        </p:nvCxnSpPr>
        <p:spPr>
          <a:xfrm flipH="1">
            <a:off x="150495" y="6200164"/>
            <a:ext cx="467988" cy="490897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334000" y="58772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50965200" descr="EMB000049b82f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90" y="6366181"/>
            <a:ext cx="2271249" cy="36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268E85-08B5-4928-BAEE-913F996D19A3}"/>
              </a:ext>
            </a:extLst>
          </p:cNvPr>
          <p:cNvSpPr txBox="1"/>
          <p:nvPr/>
        </p:nvSpPr>
        <p:spPr>
          <a:xfrm>
            <a:off x="1860913" y="4797714"/>
            <a:ext cx="85064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i="1" spc="-50" dirty="0">
                <a:solidFill>
                  <a:srgbClr val="2F2F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 </a:t>
            </a:r>
            <a:r>
              <a:rPr lang="en-US" altLang="ko-KR" sz="2500" i="1" spc="-50" dirty="0">
                <a:solidFill>
                  <a:srgbClr val="2F2F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500" i="1" spc="-50" dirty="0" err="1">
                <a:solidFill>
                  <a:srgbClr val="2F2F2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동작그만</a:t>
            </a:r>
            <a:endParaRPr lang="ko-KR" altLang="en-US" sz="2500" i="1" spc="-50" dirty="0">
              <a:solidFill>
                <a:srgbClr val="2F2F2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89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7F56A1-CE07-4B34-9242-1060E23929AF}"/>
              </a:ext>
            </a:extLst>
          </p:cNvPr>
          <p:cNvSpPr/>
          <p:nvPr/>
        </p:nvSpPr>
        <p:spPr>
          <a:xfrm>
            <a:off x="6920917" y="2429617"/>
            <a:ext cx="4907934" cy="23595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구체화 계획 및 수행일정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D554703E-FEE5-1C43-ABE0-75B3DCFCEB3F}"/>
              </a:ext>
            </a:extLst>
          </p:cNvPr>
          <p:cNvSpPr/>
          <p:nvPr/>
        </p:nvSpPr>
        <p:spPr>
          <a:xfrm>
            <a:off x="254598" y="797560"/>
            <a:ext cx="2748661" cy="384526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</a:t>
            </a:r>
            <a:r>
              <a:rPr lang="ko-KR" altLang="en-US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부정행위 판단 알고리즘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" name="그림 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BC956CB-C362-E14C-B1B5-788790B16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" y="1298511"/>
            <a:ext cx="1402925" cy="1402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85325-F0EF-0F4C-B5CD-782F80702703}"/>
              </a:ext>
            </a:extLst>
          </p:cNvPr>
          <p:cNvSpPr txBox="1"/>
          <p:nvPr/>
        </p:nvSpPr>
        <p:spPr>
          <a:xfrm>
            <a:off x="2098518" y="1298511"/>
            <a:ext cx="4490332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영상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응시자의 얼굴과 손을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OpenCV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사용하여 검출하고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부정행위를 판단하는 알고리즘을 제작한다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대리시험 응시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인터넷 </a:t>
            </a:r>
            <a:r>
              <a:rPr lang="ko-KR" altLang="en-US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서칭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및 </a:t>
            </a:r>
            <a:r>
              <a:rPr lang="ko-KR" altLang="en-US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커닝페이퍼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다른 디바이스 사용 방지</a:t>
            </a:r>
            <a:endParaRPr lang="en-US" altLang="ko-KR" sz="12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ore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757EB-5D51-E344-B614-774983CED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3" y="2991621"/>
            <a:ext cx="1402925" cy="14029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152548-DB73-4C47-921D-DE45073F9EB5}"/>
              </a:ext>
            </a:extLst>
          </p:cNvPr>
          <p:cNvSpPr txBox="1"/>
          <p:nvPr/>
        </p:nvSpPr>
        <p:spPr>
          <a:xfrm>
            <a:off x="2098518" y="3030661"/>
            <a:ext cx="4506362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음성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응시자가 아닌 다른 사람의 목소리를 검출한다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음성을 텍스트로 바꿔 감독자에게 검출된 소리를 텍스트로 알려준다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타인의 도움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집단으로 모여 응시하는 행위 방지</a:t>
            </a:r>
            <a:endParaRPr lang="en-US" altLang="ko-KR" sz="12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ore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CD2995-4B96-F64B-B896-623525376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8" y="4703880"/>
            <a:ext cx="1574800" cy="157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1C1A0E-3B16-EC44-8EB1-FE528D33890B}"/>
              </a:ext>
            </a:extLst>
          </p:cNvPr>
          <p:cNvSpPr txBox="1"/>
          <p:nvPr/>
        </p:nvSpPr>
        <p:spPr>
          <a:xfrm>
            <a:off x="2098518" y="4890456"/>
            <a:ext cx="3182281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IP, </a:t>
            </a:r>
            <a:r>
              <a:rPr lang="ko-KR" altLang="en-US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endParaRPr lang="en-US" altLang="ko-KR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위치와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IP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분석한다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타인의 도움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집단으로 모여 응시하는 행위 방지</a:t>
            </a:r>
            <a:endParaRPr lang="en-US" altLang="ko-KR" sz="12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ore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A29B0BC-D6D5-D848-8836-127FDB9AE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01" y="2776862"/>
            <a:ext cx="1618845" cy="161884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B8B7C3C-6846-A94A-BD75-02C40B757B18}"/>
              </a:ext>
            </a:extLst>
          </p:cNvPr>
          <p:cNvCxnSpPr>
            <a:cxnSpLocks/>
          </p:cNvCxnSpPr>
          <p:nvPr/>
        </p:nvCxnSpPr>
        <p:spPr>
          <a:xfrm>
            <a:off x="6521738" y="2198758"/>
            <a:ext cx="647926" cy="536669"/>
          </a:xfrm>
          <a:prstGeom prst="straightConnector1">
            <a:avLst/>
          </a:prstGeom>
          <a:ln w="38100">
            <a:solidFill>
              <a:srgbClr val="EF8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A98AEFA-45A5-B745-8682-E3C9480EFBA9}"/>
              </a:ext>
            </a:extLst>
          </p:cNvPr>
          <p:cNvCxnSpPr>
            <a:cxnSpLocks/>
          </p:cNvCxnSpPr>
          <p:nvPr/>
        </p:nvCxnSpPr>
        <p:spPr>
          <a:xfrm>
            <a:off x="6630796" y="3613430"/>
            <a:ext cx="538868" cy="0"/>
          </a:xfrm>
          <a:prstGeom prst="straightConnector1">
            <a:avLst/>
          </a:prstGeom>
          <a:ln w="38100">
            <a:solidFill>
              <a:srgbClr val="EF8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57E097C-2A50-4A42-A7ED-6BF86F2A3D39}"/>
              </a:ext>
            </a:extLst>
          </p:cNvPr>
          <p:cNvCxnSpPr>
            <a:cxnSpLocks/>
          </p:cNvCxnSpPr>
          <p:nvPr/>
        </p:nvCxnSpPr>
        <p:spPr>
          <a:xfrm flipV="1">
            <a:off x="6537768" y="4386438"/>
            <a:ext cx="631896" cy="739949"/>
          </a:xfrm>
          <a:prstGeom prst="straightConnector1">
            <a:avLst/>
          </a:prstGeom>
          <a:ln w="38100">
            <a:solidFill>
              <a:srgbClr val="EF8A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20C0856-5FA7-BF4E-9495-B3DF0BDC03ED}"/>
              </a:ext>
            </a:extLst>
          </p:cNvPr>
          <p:cNvSpPr txBox="1"/>
          <p:nvPr/>
        </p:nvSpPr>
        <p:spPr>
          <a:xfrm>
            <a:off x="8721357" y="2757345"/>
            <a:ext cx="305716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</a:t>
            </a:r>
            <a:endParaRPr lang="en-US" altLang="ko-KR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영상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음성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IP,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위치를 사용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하여 최종적인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점수를 판단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부정행위 점수를 사용하여 여러 기능을 수행한다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200" dirty="0">
              <a:solidFill>
                <a:schemeClr val="tx2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53954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구체화 계획 및 수행일정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D554703E-FEE5-1C43-ABE0-75B3DCFCEB3F}"/>
              </a:ext>
            </a:extLst>
          </p:cNvPr>
          <p:cNvSpPr/>
          <p:nvPr/>
        </p:nvSpPr>
        <p:spPr>
          <a:xfrm>
            <a:off x="254598" y="797560"/>
            <a:ext cx="1599369" cy="384526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</a:t>
            </a:r>
            <a:r>
              <a:rPr lang="ko-KR" altLang="en-US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수행일정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2D82E851-0CA5-D14C-8F2F-3E729CE64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680" y="1322870"/>
            <a:ext cx="7868639" cy="516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3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9BB345-162F-42BE-8C6A-669650CDC2A7}"/>
              </a:ext>
            </a:extLst>
          </p:cNvPr>
          <p:cNvSpPr/>
          <p:nvPr/>
        </p:nvSpPr>
        <p:spPr>
          <a:xfrm>
            <a:off x="556098" y="1040646"/>
            <a:ext cx="11195640" cy="5487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9AFA2-FC0B-40AE-8977-86138E22FFA6}"/>
              </a:ext>
            </a:extLst>
          </p:cNvPr>
          <p:cNvSpPr/>
          <p:nvPr/>
        </p:nvSpPr>
        <p:spPr>
          <a:xfrm>
            <a:off x="254598" y="797560"/>
            <a:ext cx="3419780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영상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음성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IP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 방법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4FC79-DEAD-45A7-AC48-584BDCB32CE2}"/>
              </a:ext>
            </a:extLst>
          </p:cNvPr>
          <p:cNvSpPr txBox="1"/>
          <p:nvPr/>
        </p:nvSpPr>
        <p:spPr>
          <a:xfrm>
            <a:off x="6975928" y="5515763"/>
            <a:ext cx="372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응시자의 자세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869E68-58BB-4556-9F03-626DAA35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940" y="1649834"/>
            <a:ext cx="3929079" cy="37884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95CA77-01F2-4676-822F-7DEDB1C32DDB}"/>
              </a:ext>
            </a:extLst>
          </p:cNvPr>
          <p:cNvSpPr txBox="1"/>
          <p:nvPr/>
        </p:nvSpPr>
        <p:spPr>
          <a:xfrm>
            <a:off x="8843528" y="2787703"/>
            <a:ext cx="679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정면 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4CEDB-45A3-440D-A1B0-3059A38C7B7C}"/>
              </a:ext>
            </a:extLst>
          </p:cNvPr>
          <p:cNvSpPr txBox="1"/>
          <p:nvPr/>
        </p:nvSpPr>
        <p:spPr>
          <a:xfrm>
            <a:off x="9673134" y="1727292"/>
            <a:ext cx="679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수직 캠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E2F5F-23AA-41AA-94FC-AA2C55A96AE1}"/>
              </a:ext>
            </a:extLst>
          </p:cNvPr>
          <p:cNvSpPr txBox="1"/>
          <p:nvPr/>
        </p:nvSpPr>
        <p:spPr>
          <a:xfrm>
            <a:off x="8133765" y="2712513"/>
            <a:ext cx="539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음성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D228446-9783-4A3F-902F-3AAEC2F5F9C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75940" y="1649834"/>
            <a:ext cx="607039" cy="5669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6EBB99-2C95-4285-A51E-5517B064FCDC}"/>
              </a:ext>
            </a:extLst>
          </p:cNvPr>
          <p:cNvSpPr txBox="1"/>
          <p:nvPr/>
        </p:nvSpPr>
        <p:spPr>
          <a:xfrm>
            <a:off x="7356835" y="1671716"/>
            <a:ext cx="679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1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,IP</a:t>
            </a:r>
            <a:endParaRPr lang="ko-KR" altLang="en-US" sz="11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CF561C-9D37-428A-AC65-D5B021421A08}"/>
              </a:ext>
            </a:extLst>
          </p:cNvPr>
          <p:cNvSpPr txBox="1"/>
          <p:nvPr/>
        </p:nvSpPr>
        <p:spPr>
          <a:xfrm>
            <a:off x="2293970" y="1960430"/>
            <a:ext cx="416205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1)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정면 캠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정면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얼굴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촬영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2)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수직 캠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책상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손과 시험지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촬영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3)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음성</a:t>
            </a:r>
            <a:endParaRPr lang="en-US" altLang="ko-KR" sz="14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접속 디바이스의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마이크로 음성 인식</a:t>
            </a:r>
            <a:endParaRPr lang="en-US" altLang="ko-KR" sz="12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4)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,IP</a:t>
            </a:r>
          </a:p>
          <a:p>
            <a:endParaRPr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응시자가 사용하고 있는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PC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장소 추적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DD363F6-175B-43A9-A027-7AE9E2B61B9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55" y="3719721"/>
            <a:ext cx="864000" cy="81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05B6D9-383B-4D11-B229-C57F8BAA6CB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92455" y="4659514"/>
            <a:ext cx="864000" cy="81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AFE673-4C93-4894-8163-15E743EC4F0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92454" y="1899955"/>
            <a:ext cx="864000" cy="81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F4B201-90BC-4BB0-96F1-198924014A3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292455" y="2827623"/>
            <a:ext cx="864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12098" y="997015"/>
            <a:ext cx="11195640" cy="561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9AFA2-FC0B-40AE-8977-86138E22FFA6}"/>
              </a:ext>
            </a:extLst>
          </p:cNvPr>
          <p:cNvSpPr/>
          <p:nvPr/>
        </p:nvSpPr>
        <p:spPr>
          <a:xfrm>
            <a:off x="254597" y="797560"/>
            <a:ext cx="6834100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구현화면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012502-3D8E-4DC2-A64F-59B1CB59B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20" y="1281813"/>
            <a:ext cx="7481952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12098" y="997015"/>
            <a:ext cx="11195640" cy="5614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9AFA2-FC0B-40AE-8977-86138E22FFA6}"/>
              </a:ext>
            </a:extLst>
          </p:cNvPr>
          <p:cNvSpPr/>
          <p:nvPr/>
        </p:nvSpPr>
        <p:spPr>
          <a:xfrm>
            <a:off x="254596" y="797560"/>
            <a:ext cx="6892823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구현화면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감독자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C4BF1E-A6D8-4AFF-8D11-70D1742A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34" y="1298511"/>
            <a:ext cx="7470932" cy="51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2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B6251E-2736-437D-A63C-C2CDB1AD464E}"/>
              </a:ext>
            </a:extLst>
          </p:cNvPr>
          <p:cNvSpPr/>
          <p:nvPr/>
        </p:nvSpPr>
        <p:spPr>
          <a:xfrm>
            <a:off x="512098" y="997015"/>
            <a:ext cx="6266207" cy="537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4FD68-D27E-4DF7-B7D3-2FAD122B8CB0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365758-455C-48BE-BDFB-9B3EEBF7D0AA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95C19-8379-4426-BD2A-E20A4A42C620}"/>
              </a:ext>
            </a:extLst>
          </p:cNvPr>
          <p:cNvSpPr txBox="1"/>
          <p:nvPr/>
        </p:nvSpPr>
        <p:spPr>
          <a:xfrm>
            <a:off x="911383" y="1888034"/>
            <a:ext cx="5590085" cy="3020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응시자</a:t>
            </a:r>
            <a:r>
              <a:rPr kumimoji="1" lang="en-US" altLang="ko-KR" sz="20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-&gt;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응시자가 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kumimoji="1"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kumimoji="1"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kumimoji="1"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 사용하여 수행할 수 있는 주된 기능은 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kumimoji="1"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강의실 입장</a:t>
            </a:r>
            <a:endParaRPr kumimoji="1" lang="en-US" altLang="ko-KR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9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응시자는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시험장 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URL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또는 번호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비밀번호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이름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학번을 입력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하면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해당 시험장에 입장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11F9B1-57B8-4F3A-BF60-B655CE5242D6}"/>
              </a:ext>
            </a:extLst>
          </p:cNvPr>
          <p:cNvSpPr/>
          <p:nvPr/>
        </p:nvSpPr>
        <p:spPr>
          <a:xfrm>
            <a:off x="254596" y="797560"/>
            <a:ext cx="6343427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BFB07-9DCA-4839-A19A-F8A3B49A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68" y="997015"/>
            <a:ext cx="3995130" cy="544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9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E192AF-2819-483E-983D-C7E748C7B1E0}"/>
              </a:ext>
            </a:extLst>
          </p:cNvPr>
          <p:cNvSpPr/>
          <p:nvPr/>
        </p:nvSpPr>
        <p:spPr>
          <a:xfrm>
            <a:off x="427840" y="1052580"/>
            <a:ext cx="3808600" cy="5493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1485D-1921-8E47-878E-50063DDC09B0}"/>
              </a:ext>
            </a:extLst>
          </p:cNvPr>
          <p:cNvSpPr txBox="1"/>
          <p:nvPr/>
        </p:nvSpPr>
        <p:spPr>
          <a:xfrm>
            <a:off x="629176" y="1254363"/>
            <a:ext cx="3352619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2)</a:t>
            </a:r>
            <a:r>
              <a:rPr kumimoji="1"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시험 진행</a:t>
            </a:r>
            <a:endParaRPr kumimoji="1" lang="en-US" altLang="ko-KR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R" sz="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시험은 다음과 같은 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진행된다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감독자 화면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감독자가 공유하고 있는 화면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(ex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시험지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캠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확인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 화면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응시자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본인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수직 캠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정면 캠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확인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알림창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본인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부정행위 감지 현황을 확인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할 수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있어 즉각적으로 피드백이 가능하다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채팅창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채팅창을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통해 감독자와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의사소통이 가능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FC255-1BAA-42C4-9DCF-C78313795982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053980-DB1B-4127-9F26-E413B60AC8DA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EBE68A-D8A0-4A01-B1CE-A31C92B42D9B}"/>
              </a:ext>
            </a:extLst>
          </p:cNvPr>
          <p:cNvSpPr/>
          <p:nvPr/>
        </p:nvSpPr>
        <p:spPr>
          <a:xfrm>
            <a:off x="254596" y="797560"/>
            <a:ext cx="6343427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C8F360-A9F7-4769-9138-287B85C6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84" y="1298511"/>
            <a:ext cx="7481952" cy="5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8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B6251E-2736-437D-A63C-C2CDB1AD464E}"/>
              </a:ext>
            </a:extLst>
          </p:cNvPr>
          <p:cNvSpPr/>
          <p:nvPr/>
        </p:nvSpPr>
        <p:spPr>
          <a:xfrm>
            <a:off x="537265" y="989044"/>
            <a:ext cx="6232651" cy="5370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4FD68-D27E-4DF7-B7D3-2FAD122B8CB0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365758-455C-48BE-BDFB-9B3EEBF7D0AA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95C19-8379-4426-BD2A-E20A4A42C620}"/>
              </a:ext>
            </a:extLst>
          </p:cNvPr>
          <p:cNvSpPr txBox="1"/>
          <p:nvPr/>
        </p:nvSpPr>
        <p:spPr>
          <a:xfrm>
            <a:off x="911383" y="1773753"/>
            <a:ext cx="6135370" cy="320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감독자</a:t>
            </a:r>
            <a:r>
              <a:rPr kumimoji="1" lang="en-US" altLang="ko-KR" sz="20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kumimoji="1"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-&gt;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감독자가 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kumimoji="1"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kumimoji="1"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kumimoji="1"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  사용하여 수행할 수 있는 주된 기능은 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가지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kumimoji="1"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kumimoji="1"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강의실 생성</a:t>
            </a:r>
            <a:endParaRPr kumimoji="1" lang="en-US" altLang="ko-KR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시험 감독자는 강의실 이름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최대인원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손카메라와 정면카메라의 사용 여부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비밀번호 설정과 같은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   </a:t>
            </a:r>
            <a:r>
              <a:rPr kumimoji="1"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여러 선택사항을 고려하여 시험 강의실을 생성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F11F9B1-57B8-4F3A-BF60-B655CE5242D6}"/>
              </a:ext>
            </a:extLst>
          </p:cNvPr>
          <p:cNvSpPr/>
          <p:nvPr/>
        </p:nvSpPr>
        <p:spPr>
          <a:xfrm>
            <a:off x="254596" y="797560"/>
            <a:ext cx="6343427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42EA61-49FD-4C46-A301-2565B0C1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53" y="981269"/>
            <a:ext cx="4027645" cy="543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71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7E192AF-2819-483E-983D-C7E748C7B1E0}"/>
              </a:ext>
            </a:extLst>
          </p:cNvPr>
          <p:cNvSpPr/>
          <p:nvPr/>
        </p:nvSpPr>
        <p:spPr>
          <a:xfrm>
            <a:off x="427840" y="1052580"/>
            <a:ext cx="4479720" cy="5559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1485D-1921-8E47-878E-50063DDC09B0}"/>
              </a:ext>
            </a:extLst>
          </p:cNvPr>
          <p:cNvSpPr txBox="1"/>
          <p:nvPr/>
        </p:nvSpPr>
        <p:spPr>
          <a:xfrm>
            <a:off x="499602" y="1182086"/>
            <a:ext cx="4420996" cy="5978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2)</a:t>
            </a:r>
            <a:r>
              <a:rPr kumimoji="1"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시험 진행</a:t>
            </a:r>
            <a:endParaRPr kumimoji="1" lang="en-US" altLang="ko-KR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R" sz="6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시험은 다음과 같은 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UI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진행된다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응시자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이름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학번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접속한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IP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와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간략한 위치를 </a:t>
            </a:r>
            <a:b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확인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감독자 화면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감독자가 공유하고 있는 화면을 확인하고 </a:t>
            </a:r>
            <a:b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카메라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마이크를 제어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 화면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응시자의 수직 캠과 정면 캠을 확인 할 수 있으며 </a:t>
            </a:r>
            <a:b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카메라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마이크를 제어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파놉티콘은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20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초 주기로 응시자별 부정행위 점수를 계산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전체 응시자와 메인 화면의 응시자 화면은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점수에 따라 내림차순으로 정렬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되고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점수가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가장 높은 학생이 가장 상위에 위치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하게 된다</a:t>
            </a:r>
            <a:r>
              <a:rPr kumimoji="1" lang="en-US" altLang="ko-KR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kumimoji="1" lang="ko-KR" altLang="en-US" sz="11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점수가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급격하게 높아진 학생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빨간색 테두리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생긴다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1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R" sz="1100" dirty="0"/>
          </a:p>
          <a:p>
            <a:endParaRPr kumimoji="1" lang="en-US" altLang="ko-KR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FC255-1BAA-42C4-9DCF-C78313795982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1053980-DB1B-4127-9F26-E413B60AC8DA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EBE68A-D8A0-4A01-B1CE-A31C92B42D9B}"/>
              </a:ext>
            </a:extLst>
          </p:cNvPr>
          <p:cNvSpPr/>
          <p:nvPr/>
        </p:nvSpPr>
        <p:spPr>
          <a:xfrm>
            <a:off x="254596" y="797560"/>
            <a:ext cx="6343427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81AD0D-7AC1-42C3-808C-51576EFF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171" y="1542886"/>
            <a:ext cx="6878524" cy="47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86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ABDDF7-34FA-4411-BA7C-EE1C45367634}"/>
              </a:ext>
            </a:extLst>
          </p:cNvPr>
          <p:cNvSpPr/>
          <p:nvPr/>
        </p:nvSpPr>
        <p:spPr>
          <a:xfrm>
            <a:off x="407566" y="1052580"/>
            <a:ext cx="4357381" cy="5331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A8A75-78CB-FD48-B9BC-C170CF6C865C}"/>
              </a:ext>
            </a:extLst>
          </p:cNvPr>
          <p:cNvSpPr txBox="1"/>
          <p:nvPr/>
        </p:nvSpPr>
        <p:spPr>
          <a:xfrm>
            <a:off x="594122" y="2704503"/>
            <a:ext cx="3929281" cy="325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또한 왼쪽 하단의 버튼을 클릭하여 해당 응시자의</a:t>
            </a:r>
            <a:endParaRPr kumimoji="1" lang="en-US" altLang="ko-Kore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ore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마이크</a:t>
            </a:r>
            <a:r>
              <a:rPr kumimoji="1" lang="en-US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상태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IP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확인 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있고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정면 캠과 수직 캠의 화면 전환이 가능하다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en-US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알림창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감지 시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해당학생의 이름과 부정행위 감지 내용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감독자에게 알린다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채팅창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감독자와 응시자는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채팅창을 통해서 간단한 의사소통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</a:t>
            </a: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endParaRPr kumimoji="1" lang="ko-Kore-KR" altLang="en-US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E4CC1-AE3A-4041-B81E-E90714DD52A3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3FC36A6-786D-4EB6-8560-6100BAA51CA6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A25339-6AB3-417C-BB04-B93981597B81}"/>
              </a:ext>
            </a:extLst>
          </p:cNvPr>
          <p:cNvSpPr txBox="1"/>
          <p:nvPr/>
        </p:nvSpPr>
        <p:spPr>
          <a:xfrm>
            <a:off x="594122" y="1611747"/>
            <a:ext cx="490343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kumimoji="1" lang="ko-KR" altLang="en-US" sz="14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확대화면</a:t>
            </a:r>
            <a:endParaRPr kumimoji="1" lang="en-US" altLang="ko-KR" sz="14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감독자는 부정행위가 의심되는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특정 응시자의 </a:t>
            </a:r>
            <a:b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</a:b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화면을 클릭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하여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더 큰 화면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으로 확인 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kumimoji="1"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74D2576-E35B-49FE-98F2-0496B4B5B4AB}"/>
              </a:ext>
            </a:extLst>
          </p:cNvPr>
          <p:cNvSpPr/>
          <p:nvPr/>
        </p:nvSpPr>
        <p:spPr>
          <a:xfrm>
            <a:off x="254597" y="797560"/>
            <a:ext cx="6137238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3C032-F7A8-4280-9FD3-AD751D5C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89" y="1289515"/>
            <a:ext cx="7133923" cy="49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4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1455" y="192405"/>
            <a:ext cx="11816232" cy="6523888"/>
            <a:chOff x="182880" y="182880"/>
            <a:chExt cx="11816232" cy="6523888"/>
          </a:xfrm>
        </p:grpSpPr>
        <p:grpSp>
          <p:nvGrpSpPr>
            <p:cNvPr id="5" name="그룹 4"/>
            <p:cNvGrpSpPr/>
            <p:nvPr/>
          </p:nvGrpSpPr>
          <p:grpSpPr>
            <a:xfrm>
              <a:off x="182880" y="182880"/>
              <a:ext cx="11816232" cy="6523888"/>
              <a:chOff x="182880" y="182880"/>
              <a:chExt cx="11816232" cy="652388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A170658-D05E-468D-A469-A4A3ED335D63}"/>
                  </a:ext>
                </a:extLst>
              </p:cNvPr>
              <p:cNvSpPr/>
              <p:nvPr/>
            </p:nvSpPr>
            <p:spPr>
              <a:xfrm>
                <a:off x="182880" y="224687"/>
                <a:ext cx="11816232" cy="64820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i="1" dirty="0">
                  <a:solidFill>
                    <a:srgbClr val="0000FF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BBD9512-BF51-4F5A-A4BF-227EC58B4CA2}"/>
                  </a:ext>
                </a:extLst>
              </p:cNvPr>
              <p:cNvSpPr/>
              <p:nvPr/>
            </p:nvSpPr>
            <p:spPr>
              <a:xfrm>
                <a:off x="182880" y="182880"/>
                <a:ext cx="11816232" cy="4982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D4710C-EFC1-4C1C-BBA0-E6766266F3B4}"/>
                </a:ext>
              </a:extLst>
            </p:cNvPr>
            <p:cNvSpPr txBox="1"/>
            <p:nvPr/>
          </p:nvSpPr>
          <p:spPr>
            <a:xfrm>
              <a:off x="763527" y="246416"/>
              <a:ext cx="5511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사전 정보</a:t>
              </a: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095C92D-DACB-41B5-85F3-EA0DBF49EAA1}"/>
                </a:ext>
              </a:extLst>
            </p:cNvPr>
            <p:cNvSpPr/>
            <p:nvPr/>
          </p:nvSpPr>
          <p:spPr>
            <a:xfrm>
              <a:off x="357935" y="234482"/>
              <a:ext cx="393200" cy="3932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endPara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55010"/>
              </p:ext>
            </p:extLst>
          </p:nvPr>
        </p:nvGraphicFramePr>
        <p:xfrm>
          <a:off x="357935" y="881183"/>
          <a:ext cx="11530307" cy="565533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45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61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945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073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참여 교과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ko-KR" altLang="en-US" sz="1200" b="0" i="1" dirty="0">
                        <a:solidFill>
                          <a:srgbClr val="0000FF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966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95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지적재산권</a:t>
                      </a:r>
                      <a:endParaRPr lang="en-US" altLang="ko-KR" sz="15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확보 현황</a:t>
                      </a:r>
                      <a:endParaRPr lang="en-US" altLang="ko-KR" sz="15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특허</a:t>
                      </a:r>
                      <a:r>
                        <a:rPr lang="en-US" altLang="ko-KR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상표</a:t>
                      </a:r>
                      <a:r>
                        <a:rPr lang="en-US" altLang="ko-KR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저작권</a:t>
                      </a:r>
                      <a:r>
                        <a:rPr lang="en-US" altLang="ko-KR" sz="15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확보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출원 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등록번호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]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1" kern="1200" dirty="0">
                        <a:solidFill>
                          <a:srgbClr val="0000FF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9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■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확보 희망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희망 분야 선택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]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■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특허권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상표권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저작권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기타 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         )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9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해당 없음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49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작품 기반</a:t>
                      </a:r>
                      <a:endParaRPr lang="en-US" altLang="ko-KR" sz="15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사업화 현황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사업자등록완료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사업자 등록번호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]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i="1" dirty="0">
                        <a:solidFill>
                          <a:srgbClr val="0000FF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[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상호명</a:t>
                      </a:r>
                      <a:r>
                        <a:rPr lang="en-US" altLang="ko-KR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]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i="1" kern="1200" dirty="0">
                        <a:solidFill>
                          <a:srgbClr val="0000FF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b="0" i="1" kern="1200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9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■</a:t>
                      </a:r>
                      <a:r>
                        <a:rPr lang="ko-KR" altLang="en-US" sz="140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해당 없음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495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최종 결과물</a:t>
                      </a:r>
                      <a:endParaRPr lang="en-US" altLang="ko-KR" sz="1500" b="1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500" b="1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구현 목표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■</a:t>
                      </a:r>
                    </a:p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작동형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HW/SW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프로토타입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시제품 </a:t>
                      </a:r>
                      <a:endParaRPr lang="ko-KR" altLang="en-US" sz="140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융복합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콘텐츠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디자인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영상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제작 결과물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495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□ 기타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                                          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20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B7E171-390C-4054-BD9F-F4FFCAA1E653}"/>
              </a:ext>
            </a:extLst>
          </p:cNvPr>
          <p:cNvSpPr/>
          <p:nvPr/>
        </p:nvSpPr>
        <p:spPr>
          <a:xfrm>
            <a:off x="407567" y="1052580"/>
            <a:ext cx="4416192" cy="5121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B859B4-DB63-DD43-BF75-40924C13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783" y="1481532"/>
            <a:ext cx="6797968" cy="4759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B19B77-5B34-1E4A-979A-5B0FFEC6D9E0}"/>
              </a:ext>
            </a:extLst>
          </p:cNvPr>
          <p:cNvSpPr txBox="1"/>
          <p:nvPr/>
        </p:nvSpPr>
        <p:spPr>
          <a:xfrm>
            <a:off x="809407" y="1982483"/>
            <a:ext cx="50276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3)</a:t>
            </a:r>
            <a:r>
              <a:rPr kumimoji="1" lang="ko-KR" altLang="en-US" sz="16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시험 종료</a:t>
            </a:r>
            <a:endParaRPr kumimoji="1" lang="en-US" altLang="ko-KR" sz="16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시험 종료 버튼을 누르면 </a:t>
            </a:r>
            <a:r>
              <a:rPr kumimoji="1"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시험이 종료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된다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감독자는 시험이 종료 된 뒤 </a:t>
            </a:r>
            <a:r>
              <a:rPr kumimoji="1"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시간에 따른 </a:t>
            </a:r>
            <a:endParaRPr kumimoji="1" lang="en-US" altLang="ko-KR" sz="12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kumimoji="1"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응시자별 부정행위 점수를 확인</a:t>
            </a:r>
            <a:r>
              <a:rPr kumimoji="1"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r>
              <a:rPr kumimoji="1"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04BA3-99A4-454F-9EB2-87F8ABC13F43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627342-E83C-450A-811B-1857E2997520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D157B0-9B66-4A09-A2A6-62FA14345D3A}"/>
              </a:ext>
            </a:extLst>
          </p:cNvPr>
          <p:cNvSpPr/>
          <p:nvPr/>
        </p:nvSpPr>
        <p:spPr>
          <a:xfrm>
            <a:off x="254597" y="797560"/>
            <a:ext cx="6137238" cy="38452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‘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의 예상 시나리오</a:t>
            </a:r>
          </a:p>
        </p:txBody>
      </p:sp>
    </p:spTree>
    <p:extLst>
      <p:ext uri="{BB962C8B-B14F-4D97-AF65-F5344CB8AC3E}">
        <p14:creationId xmlns:p14="http://schemas.microsoft.com/office/powerpoint/2010/main" val="2526350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8D8671-4CEF-4912-B348-7CFC1F2E825C}"/>
              </a:ext>
            </a:extLst>
          </p:cNvPr>
          <p:cNvSpPr/>
          <p:nvPr/>
        </p:nvSpPr>
        <p:spPr>
          <a:xfrm>
            <a:off x="6887361" y="989044"/>
            <a:ext cx="4745838" cy="54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54534" y="989045"/>
            <a:ext cx="5452913" cy="54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969AFA2-FC0B-40AE-8977-86138E22FFA6}"/>
              </a:ext>
            </a:extLst>
          </p:cNvPr>
          <p:cNvSpPr/>
          <p:nvPr/>
        </p:nvSpPr>
        <p:spPr>
          <a:xfrm>
            <a:off x="254597" y="797560"/>
            <a:ext cx="2186599" cy="362209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영상 부정행위 감지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04D9E-8761-414A-AF27-A3707D31C51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7223" t="1" r="10165" b="18"/>
          <a:stretch/>
        </p:blipFill>
        <p:spPr>
          <a:xfrm>
            <a:off x="1954858" y="2246670"/>
            <a:ext cx="270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03C159C-9BE6-4101-B0B8-D84951263A67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41" y="3986735"/>
            <a:ext cx="2700000" cy="216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471643-C280-4552-B379-378F4AF81F3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34441" y="1668795"/>
            <a:ext cx="2700000" cy="216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F7104E-9296-401B-9847-664C90B2ED3D}"/>
              </a:ext>
            </a:extLst>
          </p:cNvPr>
          <p:cNvSpPr txBox="1"/>
          <p:nvPr/>
        </p:nvSpPr>
        <p:spPr>
          <a:xfrm>
            <a:off x="8093016" y="1076002"/>
            <a:ext cx="2382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비정상적인 시선</a:t>
            </a:r>
            <a:endParaRPr lang="en-US" altLang="ko-KR" sz="14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이상 감지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5FD5E-E8F6-4795-9E1E-E1029E492B2A}"/>
              </a:ext>
            </a:extLst>
          </p:cNvPr>
          <p:cNvSpPr txBox="1"/>
          <p:nvPr/>
        </p:nvSpPr>
        <p:spPr>
          <a:xfrm>
            <a:off x="763527" y="1357169"/>
            <a:ext cx="1930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1) </a:t>
            </a:r>
            <a:r>
              <a:rPr lang="ko-KR" altLang="en-US" sz="16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정면 캠 예상화면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A00E1-2ACF-4060-AFA2-769DB295A853}"/>
              </a:ext>
            </a:extLst>
          </p:cNvPr>
          <p:cNvSpPr txBox="1"/>
          <p:nvPr/>
        </p:nvSpPr>
        <p:spPr>
          <a:xfrm>
            <a:off x="2693628" y="1869551"/>
            <a:ext cx="166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정상적인 시선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518430B-B9A0-4CE0-BCC0-9FC1C287F9DF}"/>
              </a:ext>
            </a:extLst>
          </p:cNvPr>
          <p:cNvSpPr/>
          <p:nvPr/>
        </p:nvSpPr>
        <p:spPr>
          <a:xfrm>
            <a:off x="742292" y="4598155"/>
            <a:ext cx="5077396" cy="15595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FCC8B-77AC-4944-8DCC-0A6E6CCBD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766" y="3393738"/>
            <a:ext cx="809625" cy="800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C4FC79-DEAD-45A7-AC48-584BDCB32CE2}"/>
              </a:ext>
            </a:extLst>
          </p:cNvPr>
          <p:cNvSpPr txBox="1"/>
          <p:nvPr/>
        </p:nvSpPr>
        <p:spPr>
          <a:xfrm>
            <a:off x="736536" y="4577395"/>
            <a:ext cx="5088908" cy="156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정면 캠을 통해 시험 응시자의 안면이 촬영되고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얼굴과 시선을 인식</a:t>
            </a:r>
            <a:endParaRPr lang="en-US" altLang="ko-KR" sz="14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눈동자의 비정상적인 움직임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감지 시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테두리 색이 변하고 부정행위 점수가 올라가며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감독자 화면에 우선적으로 나오게 된다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679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9AABBE-9D04-4C91-9CB6-DEF2DDA3E796}"/>
              </a:ext>
            </a:extLst>
          </p:cNvPr>
          <p:cNvSpPr/>
          <p:nvPr/>
        </p:nvSpPr>
        <p:spPr>
          <a:xfrm>
            <a:off x="6887361" y="989044"/>
            <a:ext cx="4745838" cy="54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A47DEC-CA25-42F0-BC5A-87B4AC5C4190}"/>
              </a:ext>
            </a:extLst>
          </p:cNvPr>
          <p:cNvSpPr/>
          <p:nvPr/>
        </p:nvSpPr>
        <p:spPr>
          <a:xfrm>
            <a:off x="554534" y="989045"/>
            <a:ext cx="5452913" cy="5420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7104E-9296-401B-9847-664C90B2ED3D}"/>
              </a:ext>
            </a:extLst>
          </p:cNvPr>
          <p:cNvSpPr txBox="1"/>
          <p:nvPr/>
        </p:nvSpPr>
        <p:spPr>
          <a:xfrm>
            <a:off x="8078714" y="1071054"/>
            <a:ext cx="2382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비정상적인 행동</a:t>
            </a:r>
            <a:endParaRPr lang="en-US" altLang="ko-KR" sz="1400" b="1" dirty="0">
              <a:solidFill>
                <a:srgbClr val="C25810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이상 감지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endParaRPr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5FD5E-E8F6-4795-9E1E-E1029E492B2A}"/>
              </a:ext>
            </a:extLst>
          </p:cNvPr>
          <p:cNvSpPr txBox="1"/>
          <p:nvPr/>
        </p:nvSpPr>
        <p:spPr>
          <a:xfrm>
            <a:off x="763527" y="1359166"/>
            <a:ext cx="1976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2) </a:t>
            </a:r>
            <a:r>
              <a:rPr lang="ko-KR" altLang="en-US" sz="16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수직 캠 예상화면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CA00E1-2ACF-4060-AFA2-769DB295A853}"/>
              </a:ext>
            </a:extLst>
          </p:cNvPr>
          <p:cNvSpPr txBox="1"/>
          <p:nvPr/>
        </p:nvSpPr>
        <p:spPr>
          <a:xfrm>
            <a:off x="2740259" y="1881570"/>
            <a:ext cx="1282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정상적인 행동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2900F3-7814-440E-87A9-4A50D27C1E9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38418" y="2238088"/>
            <a:ext cx="2700000" cy="216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729CDF-FEC4-4764-8AB8-584656DE1D52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41" y="1628961"/>
            <a:ext cx="2700000" cy="216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06C0474-EC87-455D-A643-2D6E7E80B09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934441" y="3988197"/>
            <a:ext cx="2700000" cy="2160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CF97095-5053-4446-9BDA-482B93F2B90B}"/>
              </a:ext>
            </a:extLst>
          </p:cNvPr>
          <p:cNvSpPr/>
          <p:nvPr/>
        </p:nvSpPr>
        <p:spPr>
          <a:xfrm>
            <a:off x="254597" y="797560"/>
            <a:ext cx="2186599" cy="358556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영상 부정행위 감지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D16C40-F7CB-46D3-8180-600268ADC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302" y="3388911"/>
            <a:ext cx="809625" cy="8001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5323C69-D1D1-4B5C-B695-79F25E2FDFED}"/>
              </a:ext>
            </a:extLst>
          </p:cNvPr>
          <p:cNvSpPr/>
          <p:nvPr/>
        </p:nvSpPr>
        <p:spPr>
          <a:xfrm>
            <a:off x="763527" y="4589572"/>
            <a:ext cx="5077396" cy="15595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4FC79-DEAD-45A7-AC48-584BDCB32CE2}"/>
              </a:ext>
            </a:extLst>
          </p:cNvPr>
          <p:cNvSpPr txBox="1"/>
          <p:nvPr/>
        </p:nvSpPr>
        <p:spPr>
          <a:xfrm>
            <a:off x="763527" y="4477607"/>
            <a:ext cx="5003366" cy="1710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수직 캠을 통해 시험 응시자의 책상이 촬영되고</a:t>
            </a:r>
            <a:r>
              <a:rPr lang="en-US" altLang="ko-KR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화면내에서 손이 사라지거나 다른 디바이스를 감지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하는 등 </a:t>
            </a:r>
            <a:r>
              <a:rPr lang="ko-KR" altLang="en-US" sz="14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비정상적인 행동으로 인해 부정행위가 의심</a:t>
            </a: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되면 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테두리 색이 변하고 부정행위 점수가 올라가며</a:t>
            </a:r>
            <a:endParaRPr lang="en-US" altLang="ko-KR" sz="14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감독자 화면에 우선적으로 나오게 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927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A6C6DB-7E66-4EDF-9F67-CDDEB32D442F}"/>
              </a:ext>
            </a:extLst>
          </p:cNvPr>
          <p:cNvSpPr/>
          <p:nvPr/>
        </p:nvSpPr>
        <p:spPr>
          <a:xfrm>
            <a:off x="6199464" y="983156"/>
            <a:ext cx="5438003" cy="5535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54533" y="983156"/>
            <a:ext cx="4773926" cy="5535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7104E-9296-401B-9847-664C90B2ED3D}"/>
              </a:ext>
            </a:extLst>
          </p:cNvPr>
          <p:cNvSpPr txBox="1"/>
          <p:nvPr/>
        </p:nvSpPr>
        <p:spPr>
          <a:xfrm>
            <a:off x="7721877" y="1057730"/>
            <a:ext cx="2382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이상 감지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AC770A7-7E14-48F8-A408-8D102AF9FCAF}"/>
              </a:ext>
            </a:extLst>
          </p:cNvPr>
          <p:cNvSpPr/>
          <p:nvPr/>
        </p:nvSpPr>
        <p:spPr>
          <a:xfrm>
            <a:off x="3130241" y="3242652"/>
            <a:ext cx="1751584" cy="89672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0A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9CAD8F-497D-46EA-AD48-CEBCB2C3D906}"/>
              </a:ext>
            </a:extLst>
          </p:cNvPr>
          <p:cNvSpPr/>
          <p:nvPr/>
        </p:nvSpPr>
        <p:spPr>
          <a:xfrm>
            <a:off x="254598" y="797560"/>
            <a:ext cx="3155926" cy="342892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5.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음성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IP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사용 부정행위 감지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4FC79-DEAD-45A7-AC48-584BDCB32CE2}"/>
              </a:ext>
            </a:extLst>
          </p:cNvPr>
          <p:cNvSpPr txBox="1"/>
          <p:nvPr/>
        </p:nvSpPr>
        <p:spPr>
          <a:xfrm>
            <a:off x="2977666" y="3397234"/>
            <a:ext cx="2056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응시자의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 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응시자 명단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/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함께 표시된다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A1BFB6-5082-494C-A071-1E4E9D32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09" y="3200899"/>
            <a:ext cx="809625" cy="8001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B5AB575-1D6E-494F-AF62-3AEA86EF15D7}"/>
              </a:ext>
            </a:extLst>
          </p:cNvPr>
          <p:cNvSpPr/>
          <p:nvPr/>
        </p:nvSpPr>
        <p:spPr>
          <a:xfrm>
            <a:off x="988171" y="5270172"/>
            <a:ext cx="3882620" cy="1024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9490F3-5EA9-4FDD-8963-99669E9A52E9}"/>
              </a:ext>
            </a:extLst>
          </p:cNvPr>
          <p:cNvSpPr txBox="1"/>
          <p:nvPr/>
        </p:nvSpPr>
        <p:spPr>
          <a:xfrm>
            <a:off x="751135" y="5286950"/>
            <a:ext cx="4356692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PC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의 내장 마이크를 사용</a:t>
            </a: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 간에는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시험감독의 소리만 출력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되고 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다른 응시자의 소리는 출력 되지 않는다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D741D3E-5763-4915-9D3F-E2C81E869C19}"/>
              </a:ext>
            </a:extLst>
          </p:cNvPr>
          <p:cNvSpPr/>
          <p:nvPr/>
        </p:nvSpPr>
        <p:spPr>
          <a:xfrm>
            <a:off x="6493079" y="5270172"/>
            <a:ext cx="4840447" cy="1024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4B356-7D15-4D23-A7EF-E71B0C83B88A}"/>
              </a:ext>
            </a:extLst>
          </p:cNvPr>
          <p:cNvSpPr txBox="1"/>
          <p:nvPr/>
        </p:nvSpPr>
        <p:spPr>
          <a:xfrm>
            <a:off x="6432295" y="5286950"/>
            <a:ext cx="4972340" cy="89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응시자가 아닌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타인의 목소리를 인지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하거나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IP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가 같고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위치가 비슷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하면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부정행위를 의심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하고 위와 같이 명단에 테두리 색이 변하고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점수가 올라가며 감독자에게 알림이 간다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B38E52-54AE-4D0F-98FF-8766D6882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15"/>
          <a:stretch/>
        </p:blipFill>
        <p:spPr>
          <a:xfrm>
            <a:off x="6705262" y="1418446"/>
            <a:ext cx="1888214" cy="37235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4DD282-822F-41A5-BB8C-99DC0A7B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1201" y="1418446"/>
            <a:ext cx="2558574" cy="3720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6080830-21EA-417A-BFE6-D8F016793A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912"/>
          <a:stretch/>
        </p:blipFill>
        <p:spPr>
          <a:xfrm>
            <a:off x="999205" y="1415751"/>
            <a:ext cx="1931111" cy="37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8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12098" y="2750333"/>
            <a:ext cx="11121101" cy="1918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b="1" dirty="0">
                <a:solidFill>
                  <a:srgbClr val="4F688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강점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0910A-B49C-47E4-90CF-0BF92296757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4039" r="5102"/>
          <a:stretch/>
        </p:blipFill>
        <p:spPr>
          <a:xfrm>
            <a:off x="763527" y="3237200"/>
            <a:ext cx="1125094" cy="1044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77A964-AFF1-45E4-8C5D-6AADFD86CE64}"/>
              </a:ext>
            </a:extLst>
          </p:cNvPr>
          <p:cNvSpPr txBox="1"/>
          <p:nvPr/>
        </p:nvSpPr>
        <p:spPr>
          <a:xfrm>
            <a:off x="2239882" y="2999437"/>
            <a:ext cx="9102758" cy="144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기존의 많은 시험이 보다 확실히 부정행위를 잡기 위해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여러 개의 화상 채팅방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만든 후 일정 인원으로 응시자를 배분하고 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많은 인력을 투입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해 각 채팅방을 감독하게 하였다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각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채팅방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별로 응시자를 적게는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4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명에서 많게는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10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명까지 배분하여 시험을 진행하면 시험감독을 위해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4~10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명의 인력이 투입하게 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하지만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]’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에서는 응시자의 부정행위가 의심 될 경우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즉각적으로 감독에게 알림이 가고 해당 응시자의 화면이 우선적으로 표시되며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소수 인원으로도 효율적으로 시험감독이 가능하다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ABDEEE-592B-44C9-9918-B957814048F0}"/>
              </a:ext>
            </a:extLst>
          </p:cNvPr>
          <p:cNvSpPr/>
          <p:nvPr/>
        </p:nvSpPr>
        <p:spPr>
          <a:xfrm>
            <a:off x="512098" y="5000451"/>
            <a:ext cx="11121101" cy="14891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4C4BB-B822-4800-AF61-43AC16C1DA85}"/>
              </a:ext>
            </a:extLst>
          </p:cNvPr>
          <p:cNvSpPr txBox="1"/>
          <p:nvPr/>
        </p:nvSpPr>
        <p:spPr>
          <a:xfrm>
            <a:off x="2239882" y="5279187"/>
            <a:ext cx="9102758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 기반으로 개발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되기 때문에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다양한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OS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다양한 기기에서 실행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이 가능하고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웹사이트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URL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en-US" altLang="ko-KR" sz="1200" b="1" i="0" dirty="0">
                <a:solidFill>
                  <a:srgbClr val="4F6887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QR Code, SMS, NFC </a:t>
            </a:r>
            <a:r>
              <a:rPr lang="ko-KR" altLang="en-US" sz="1200" b="1" i="0" dirty="0">
                <a:solidFill>
                  <a:srgbClr val="4F6887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등으로 쉽게 접근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또한 부가기능을 넣거나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컨텐츠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디자인을 변경할 때 </a:t>
            </a:r>
            <a:r>
              <a:rPr lang="ko-KR" altLang="en-US" sz="1200" b="1" i="0" dirty="0">
                <a:solidFill>
                  <a:srgbClr val="4F6887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웹 표준에 맞춰 작업할 수 있어 확장성이 좋다</a:t>
            </a:r>
            <a:r>
              <a:rPr lang="en-US" altLang="ko-KR" sz="1200" b="1" i="0" dirty="0">
                <a:solidFill>
                  <a:srgbClr val="4F6887"/>
                </a:solidFill>
                <a:effectLst/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2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BDE709D-335A-4B25-9866-6B311F370D1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7" y="5342168"/>
            <a:ext cx="1125094" cy="954855"/>
          </a:xfrm>
          <a:prstGeom prst="rect">
            <a:avLst/>
          </a:prstGeom>
        </p:spPr>
      </p:pic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C98D44-3422-4E8E-B864-5AA340063FFA}"/>
              </a:ext>
            </a:extLst>
          </p:cNvPr>
          <p:cNvSpPr/>
          <p:nvPr/>
        </p:nvSpPr>
        <p:spPr>
          <a:xfrm>
            <a:off x="512098" y="1040646"/>
            <a:ext cx="11121101" cy="137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8E9819-989F-4D6F-8958-6D7259A11B0E}"/>
              </a:ext>
            </a:extLst>
          </p:cNvPr>
          <p:cNvSpPr/>
          <p:nvPr/>
        </p:nvSpPr>
        <p:spPr>
          <a:xfrm>
            <a:off x="249992" y="830522"/>
            <a:ext cx="1461362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정확성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B8233-BB71-4583-8115-E82DDC828D90}"/>
              </a:ext>
            </a:extLst>
          </p:cNvPr>
          <p:cNvSpPr txBox="1"/>
          <p:nvPr/>
        </p:nvSpPr>
        <p:spPr>
          <a:xfrm>
            <a:off x="2239882" y="1278724"/>
            <a:ext cx="9102758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‘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 방지 프로그램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]’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은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사용하여 얼굴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시선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목소리를 인식하여 부정행위를 정확하게 검출한다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기존 시험방식과 다르게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캠 두개까지 사용 가능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하여 부정행위의 사각 지대를 좁힐 수 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위치와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IP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기반으로 한 부정행위 감지는 가장 많은 문제가 되었던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집단 부정행위를 확실히 방지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할 수 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065F18-D80B-464E-A7BD-2648DF48DA7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6866" t="2" r="8993" b="8488"/>
          <a:stretch/>
        </p:blipFill>
        <p:spPr>
          <a:xfrm>
            <a:off x="751135" y="1318187"/>
            <a:ext cx="1137486" cy="959616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3CB9F9-5A43-4996-A035-1320B605973B}"/>
              </a:ext>
            </a:extLst>
          </p:cNvPr>
          <p:cNvSpPr/>
          <p:nvPr/>
        </p:nvSpPr>
        <p:spPr>
          <a:xfrm>
            <a:off x="249992" y="2571096"/>
            <a:ext cx="3424386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소수인력으로 효율적인 시험감독 가능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40AE95F-B146-4AFA-B868-3ABC94DEF803}"/>
              </a:ext>
            </a:extLst>
          </p:cNvPr>
          <p:cNvSpPr/>
          <p:nvPr/>
        </p:nvSpPr>
        <p:spPr>
          <a:xfrm>
            <a:off x="249992" y="4821172"/>
            <a:ext cx="1461362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확장성</a:t>
            </a:r>
          </a:p>
        </p:txBody>
      </p:sp>
    </p:spTree>
    <p:extLst>
      <p:ext uri="{BB962C8B-B14F-4D97-AF65-F5344CB8AC3E}">
        <p14:creationId xmlns:p14="http://schemas.microsoft.com/office/powerpoint/2010/main" val="3104963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b="1" dirty="0">
                <a:solidFill>
                  <a:srgbClr val="4F688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기존 프로그램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 descr="그렙, 화상 시험 감독 서비스 '모니토' 출시 - 데이터넷">
            <a:extLst>
              <a:ext uri="{FF2B5EF4-FFF2-40B4-BE49-F238E27FC236}">
                <a16:creationId xmlns:a16="http://schemas.microsoft.com/office/drawing/2014/main" id="{47ACD4D3-B34A-4033-922B-557B64BC4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" b="4376"/>
          <a:stretch/>
        </p:blipFill>
        <p:spPr bwMode="auto">
          <a:xfrm>
            <a:off x="938614" y="1682792"/>
            <a:ext cx="4870960" cy="195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2C8755F-76D8-4E4D-B717-474083CA1B53}"/>
              </a:ext>
            </a:extLst>
          </p:cNvPr>
          <p:cNvSpPr/>
          <p:nvPr/>
        </p:nvSpPr>
        <p:spPr>
          <a:xfrm>
            <a:off x="357935" y="874177"/>
            <a:ext cx="1957457" cy="407986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기존 프로그램</a:t>
            </a:r>
          </a:p>
        </p:txBody>
      </p:sp>
      <p:pic>
        <p:nvPicPr>
          <p:cNvPr id="1028" name="Picture 4" descr="Students raise concerns over virtual proctoring | The Daily Illini">
            <a:extLst>
              <a:ext uri="{FF2B5EF4-FFF2-40B4-BE49-F238E27FC236}">
                <a16:creationId xmlns:a16="http://schemas.microsoft.com/office/drawing/2014/main" id="{7E44326A-E41B-441E-81F1-DA254114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90" y="1728162"/>
            <a:ext cx="5057354" cy="178917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B5E5E0-0962-4146-95E5-0E04CF8ADB58}"/>
              </a:ext>
            </a:extLst>
          </p:cNvPr>
          <p:cNvSpPr/>
          <p:nvPr/>
        </p:nvSpPr>
        <p:spPr>
          <a:xfrm>
            <a:off x="835025" y="3699467"/>
            <a:ext cx="5037269" cy="2502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국내 온라인 시험 감독 서비스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모니토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모니터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그리고 핸드폰을 활용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 플랫폼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차용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캠 영상을 녹화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해 후에 감독관이 재확인함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시험지 생성 및 답안 제출 서비스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지원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AB5935-6598-475B-8D5A-98067712A79B}"/>
              </a:ext>
            </a:extLst>
          </p:cNvPr>
          <p:cNvSpPr/>
          <p:nvPr/>
        </p:nvSpPr>
        <p:spPr>
          <a:xfrm>
            <a:off x="6179890" y="3699467"/>
            <a:ext cx="5145386" cy="25027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미국 온라인 시험 감독 서비스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Proctorio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크롬 확장 프로그램 플랫폼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차용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마이크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클립 보드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마우스 위치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브라우저 크기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방문기록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바탕화면 전체 내용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실행 프로그램 과 연결 모니터 수 등 다양한 정보 활용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과다한 정보 수집으로 개인정보 침해 논란</a:t>
            </a:r>
            <a:endParaRPr lang="en-US" altLang="ko-KR" sz="1200" b="1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73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30AC83-C0A9-4EC0-8812-70920815C63E}"/>
              </a:ext>
            </a:extLst>
          </p:cNvPr>
          <p:cNvSpPr/>
          <p:nvPr/>
        </p:nvSpPr>
        <p:spPr>
          <a:xfrm>
            <a:off x="512098" y="2750333"/>
            <a:ext cx="11121101" cy="1578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구현 결과물의 특징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</a:t>
            </a:r>
            <a:r>
              <a:rPr lang="ko-KR" altLang="en-US" b="1" dirty="0">
                <a:solidFill>
                  <a:srgbClr val="4F688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기존 프로그램과 </a:t>
            </a:r>
            <a:r>
              <a:rPr lang="ko-KR" altLang="en-US" b="1" dirty="0" err="1">
                <a:solidFill>
                  <a:srgbClr val="4F688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차별점</a:t>
            </a:r>
            <a:endParaRPr lang="ko-KR" altLang="en-US" b="1" dirty="0">
              <a:solidFill>
                <a:srgbClr val="4F688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77A964-AFF1-45E4-8C5D-6AADFD86CE64}"/>
              </a:ext>
            </a:extLst>
          </p:cNvPr>
          <p:cNvSpPr txBox="1"/>
          <p:nvPr/>
        </p:nvSpPr>
        <p:spPr>
          <a:xfrm>
            <a:off x="2239882" y="3050256"/>
            <a:ext cx="9102758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기존 프로그램은 영상을 녹화해 추후에 부정행위를 잡는 방식이다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하지만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파놉티콘은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실시간으로 영상과 음성을 분석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하여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AI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부정행위가 의심되는 대상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감독관에게 즉각 알려줄 수 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또한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파놉티콘은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및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IP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정보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통해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같은 공간에서 시험을 보는 부정행위를 원천 차단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ABDEEE-592B-44C9-9918-B957814048F0}"/>
              </a:ext>
            </a:extLst>
          </p:cNvPr>
          <p:cNvSpPr/>
          <p:nvPr/>
        </p:nvSpPr>
        <p:spPr>
          <a:xfrm>
            <a:off x="512098" y="4717130"/>
            <a:ext cx="11121101" cy="15705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B4C4BB-B822-4800-AF61-43AC16C1DA85}"/>
              </a:ext>
            </a:extLst>
          </p:cNvPr>
          <p:cNvSpPr txBox="1"/>
          <p:nvPr/>
        </p:nvSpPr>
        <p:spPr>
          <a:xfrm>
            <a:off x="2239882" y="5047417"/>
            <a:ext cx="9102758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파놉티콘은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필수적인 최소한의 기능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만을 담고 있어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기존 학습방식과 융화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될 수 있는 가능성이 높다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가령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이클래스에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시험지를 올리고 답안을 받는 기존 방식과도 충돌이 일어나지 않게 설계할 예정이며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또한 최소한의 정보만을 수집해 개인정보 침해 논란도 없을 것으로 예상한다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200" dirty="0">
              <a:solidFill>
                <a:srgbClr val="4F6887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C98D44-3422-4E8E-B864-5AA340063FFA}"/>
              </a:ext>
            </a:extLst>
          </p:cNvPr>
          <p:cNvSpPr/>
          <p:nvPr/>
        </p:nvSpPr>
        <p:spPr>
          <a:xfrm>
            <a:off x="512098" y="1040646"/>
            <a:ext cx="11121101" cy="1377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F8E9819-989F-4D6F-8958-6D7259A11B0E}"/>
              </a:ext>
            </a:extLst>
          </p:cNvPr>
          <p:cNvSpPr/>
          <p:nvPr/>
        </p:nvSpPr>
        <p:spPr>
          <a:xfrm>
            <a:off x="249992" y="830522"/>
            <a:ext cx="1461362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가격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1B8233-BB71-4583-8115-E82DDC828D90}"/>
              </a:ext>
            </a:extLst>
          </p:cNvPr>
          <p:cNvSpPr txBox="1"/>
          <p:nvPr/>
        </p:nvSpPr>
        <p:spPr>
          <a:xfrm>
            <a:off x="2239882" y="1374116"/>
            <a:ext cx="9102758" cy="616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기존 프로그램은 비싼 금액을 요구하지만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만약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파놉티콘이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상품화에 성공한다면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낮은 가격을 채택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예정이다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현재에도 몇몇 학교들이 부정행위 방지 서비스를 이용하지만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높은 금액때문에 실사용은 거의 없는 실정이다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B90BF71-5DE2-4F5E-A5F5-D0B3B2D5B093}"/>
              </a:ext>
            </a:extLst>
          </p:cNvPr>
          <p:cNvSpPr/>
          <p:nvPr/>
        </p:nvSpPr>
        <p:spPr>
          <a:xfrm>
            <a:off x="249992" y="2571096"/>
            <a:ext cx="1822089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색출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F3C449-4B76-4576-A434-A5439EED81CD}"/>
              </a:ext>
            </a:extLst>
          </p:cNvPr>
          <p:cNvSpPr/>
          <p:nvPr/>
        </p:nvSpPr>
        <p:spPr>
          <a:xfrm>
            <a:off x="249992" y="4537851"/>
            <a:ext cx="1822088" cy="338277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융화성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&amp;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준법성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B3BAE3-5FA2-4810-B6E0-92573162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4"/>
          <a:stretch/>
        </p:blipFill>
        <p:spPr>
          <a:xfrm>
            <a:off x="751135" y="1266040"/>
            <a:ext cx="1087881" cy="992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13B1F2-BB9D-4991-AA9C-3677AF547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" r="1379"/>
          <a:stretch/>
        </p:blipFill>
        <p:spPr>
          <a:xfrm>
            <a:off x="763527" y="5042113"/>
            <a:ext cx="1090530" cy="1053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728F12-5779-41B7-A6FF-10531D15A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7" t="4015" r="5317" b="7111"/>
          <a:stretch/>
        </p:blipFill>
        <p:spPr>
          <a:xfrm>
            <a:off x="751135" y="3072507"/>
            <a:ext cx="1102922" cy="106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10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10161"/>
            <a:ext cx="12192001" cy="6868162"/>
            <a:chOff x="-1" y="-10161"/>
            <a:chExt cx="12192001" cy="6868162"/>
          </a:xfrm>
        </p:grpSpPr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C20C50AA-4CB9-452B-971A-94170A6D640F}"/>
                </a:ext>
              </a:extLst>
            </p:cNvPr>
            <p:cNvSpPr/>
            <p:nvPr/>
          </p:nvSpPr>
          <p:spPr>
            <a:xfrm rot="5400000">
              <a:off x="-1" y="-10161"/>
              <a:ext cx="999205" cy="999205"/>
            </a:xfrm>
            <a:prstGeom prst="rtTriangle">
              <a:avLst/>
            </a:prstGeom>
            <a:solidFill>
              <a:srgbClr val="F1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211455" y="192405"/>
              <a:ext cx="11816232" cy="6523888"/>
              <a:chOff x="182880" y="182880"/>
              <a:chExt cx="11816232" cy="6523888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182880" y="182880"/>
                <a:ext cx="11816232" cy="6523888"/>
                <a:chOff x="182880" y="182880"/>
                <a:chExt cx="11816232" cy="652388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6A170658-D05E-468D-A469-A4A3ED335D63}"/>
                    </a:ext>
                  </a:extLst>
                </p:cNvPr>
                <p:cNvSpPr/>
                <p:nvPr/>
              </p:nvSpPr>
              <p:spPr>
                <a:xfrm>
                  <a:off x="182880" y="224687"/>
                  <a:ext cx="11816232" cy="64820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i="1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BBBD9512-BF51-4F5A-A4BF-227EC58B4CA2}"/>
                    </a:ext>
                  </a:extLst>
                </p:cNvPr>
                <p:cNvSpPr/>
                <p:nvPr/>
              </p:nvSpPr>
              <p:spPr>
                <a:xfrm>
                  <a:off x="182880" y="182880"/>
                  <a:ext cx="11816232" cy="498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6D4710C-EFC1-4C1C-BBA0-E6766266F3B4}"/>
                  </a:ext>
                </a:extLst>
              </p:cNvPr>
              <p:cNvSpPr txBox="1"/>
              <p:nvPr/>
            </p:nvSpPr>
            <p:spPr>
              <a:xfrm>
                <a:off x="763527" y="246416"/>
                <a:ext cx="55110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소요 예산</a:t>
                </a: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2095C92D-DACB-41B5-85F3-EA0DBF49EAA1}"/>
                  </a:ext>
                </a:extLst>
              </p:cNvPr>
              <p:cNvSpPr/>
              <p:nvPr/>
            </p:nvSpPr>
            <p:spPr>
              <a:xfrm>
                <a:off x="357935" y="234482"/>
                <a:ext cx="393200" cy="3932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6</a:t>
                </a:r>
                <a:endParaRPr lang="ko-KR" altLang="en-US" sz="1400" dirty="0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F22E662-F835-4833-A402-D886A80D2109}"/>
                </a:ext>
              </a:extLst>
            </p:cNvPr>
            <p:cNvSpPr/>
            <p:nvPr/>
          </p:nvSpPr>
          <p:spPr>
            <a:xfrm rot="16200000">
              <a:off x="11074398" y="5740399"/>
              <a:ext cx="1117602" cy="1117602"/>
            </a:xfrm>
            <a:prstGeom prst="rtTriangle">
              <a:avLst/>
            </a:prstGeom>
            <a:solidFill>
              <a:srgbClr val="F1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43303"/>
              </p:ext>
            </p:extLst>
          </p:nvPr>
        </p:nvGraphicFramePr>
        <p:xfrm>
          <a:off x="357935" y="881183"/>
          <a:ext cx="11543871" cy="36000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76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0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항 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세부 항목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소요비용</a:t>
                      </a: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원</a:t>
                      </a:r>
                      <a:r>
                        <a:rPr lang="en-US" altLang="ko-KR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500" b="1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0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재료비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교재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Learning React,  WebRTC 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프로그래밍 외 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203,120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AWS Hosting Service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300,000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500" b="0" i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웹캠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마이크</a:t>
                      </a: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삼각대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500" b="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99,640</a:t>
                      </a:r>
                      <a:endParaRPr lang="ko-KR" altLang="en-US" sz="1500" b="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가공비</a:t>
                      </a:r>
                      <a:endParaRPr lang="en-US" altLang="ko-KR" sz="1500" b="1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000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500" b="0" i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회의비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i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스터디룸</a:t>
                      </a:r>
                      <a:r>
                        <a:rPr lang="ko-KR" altLang="en-US" sz="150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ko-KR" altLang="en-US" sz="1500" i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대여비</a:t>
                      </a:r>
                      <a:r>
                        <a:rPr lang="ko-KR" altLang="en-US" sz="150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및 회의 </a:t>
                      </a:r>
                      <a:r>
                        <a:rPr lang="ko-KR" altLang="en-US" sz="1500" i="0" dirty="0" err="1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진행비</a:t>
                      </a:r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600,000</a:t>
                      </a:r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합 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BCA5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i="0" dirty="0">
                          <a:solidFill>
                            <a:schemeClr val="tx1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1,202,760</a:t>
                      </a:r>
                      <a:endParaRPr lang="ko-KR" altLang="en-US" sz="1500" i="0" dirty="0">
                        <a:solidFill>
                          <a:schemeClr val="tx1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63309" y="5745201"/>
            <a:ext cx="75103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단</a:t>
            </a:r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최종 배정금액은 서류 심사 결과 통보 예정</a:t>
            </a:r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서류 심사결과에 따라 차등 지급</a:t>
            </a:r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latinLnBrk="1"/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※ </a:t>
            </a:r>
            <a:r>
              <a:rPr lang="ko-KR" altLang="en-US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양식을 활용하여 최대한 상세하게 작성해야 하며</a:t>
            </a:r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별첨으로 견적서 제출도 가능함</a:t>
            </a:r>
            <a:r>
              <a:rPr lang="en-US" altLang="ko-KR" sz="1500" dirty="0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13" name="TextBox 41">
            <a:extLst>
              <a:ext uri="{FF2B5EF4-FFF2-40B4-BE49-F238E27FC236}">
                <a16:creationId xmlns:a16="http://schemas.microsoft.com/office/drawing/2014/main" id="{15656D7D-E90A-40D1-A614-3AFD95AE1A2B}"/>
              </a:ext>
            </a:extLst>
          </p:cNvPr>
          <p:cNvSpPr txBox="1"/>
          <p:nvPr/>
        </p:nvSpPr>
        <p:spPr>
          <a:xfrm>
            <a:off x="357935" y="4481183"/>
            <a:ext cx="5652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[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작성요령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최대 신청 금액 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: 300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만원</a:t>
            </a:r>
            <a:endParaRPr lang="en-US" altLang="ko-KR" sz="1200" spc="-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재료비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가공비 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배정금액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최대 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300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만원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내 사용가능</a:t>
            </a:r>
            <a:endParaRPr lang="en-US" altLang="ko-KR" sz="1200" spc="-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회의비 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배정금액 한도 내 최대 </a:t>
            </a:r>
            <a:r>
              <a:rPr lang="en-US" altLang="ko-KR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20%</a:t>
            </a:r>
            <a:r>
              <a:rPr lang="ko-KR" altLang="en-US" sz="1200" spc="-50" dirty="0">
                <a:latin typeface="HY중고딕" panose="02030600000101010101" pitchFamily="18" charset="-127"/>
                <a:ea typeface="HY중고딕" panose="02030600000101010101" pitchFamily="18" charset="-127"/>
              </a:rPr>
              <a:t>까지 사용가능</a:t>
            </a:r>
            <a:endParaRPr lang="en-US" altLang="ko-KR" sz="1200" spc="-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46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170658-D05E-468D-A469-A4A3ED335D63}"/>
              </a:ext>
            </a:extLst>
          </p:cNvPr>
          <p:cNvSpPr/>
          <p:nvPr/>
        </p:nvSpPr>
        <p:spPr>
          <a:xfrm>
            <a:off x="182880" y="224687"/>
            <a:ext cx="11816232" cy="648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팀원 소개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364440" y="1144248"/>
            <a:ext cx="4641704" cy="2458590"/>
            <a:chOff x="449484" y="989044"/>
            <a:chExt cx="4641704" cy="24585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99FAB09-3687-4E79-850A-91E761DA52FC}"/>
                </a:ext>
              </a:extLst>
            </p:cNvPr>
            <p:cNvSpPr/>
            <p:nvPr/>
          </p:nvSpPr>
          <p:spPr>
            <a:xfrm>
              <a:off x="449484" y="989044"/>
              <a:ext cx="1989490" cy="24585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2593349" y="1039367"/>
              <a:ext cx="2497839" cy="1838030"/>
              <a:chOff x="2593349" y="1039367"/>
              <a:chExt cx="2497839" cy="183803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D29679-5C3A-412E-B2A5-DCD8DEFF989C}"/>
                  </a:ext>
                </a:extLst>
              </p:cNvPr>
              <p:cNvSpPr txBox="1"/>
              <p:nvPr/>
            </p:nvSpPr>
            <p:spPr>
              <a:xfrm>
                <a:off x="2593349" y="1766324"/>
                <a:ext cx="2497839" cy="1111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팀명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: </a:t>
                </a: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동작그만</a:t>
                </a:r>
                <a:b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</a:b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웹 화상 채팅 구현</a:t>
                </a:r>
                <a:endPara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– Frontend 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개발 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&amp; UI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Design</a:t>
                </a:r>
                <a:endParaRPr lang="en-US" altLang="ko-KR" sz="1000" spc="-50" dirty="0">
                  <a:solidFill>
                    <a:prstClr val="black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끊임 없이 도전하는 것이 제 목표입니다</a:t>
                </a:r>
                <a:r>
                  <a:rPr lang="en-US" altLang="ko-KR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. </a:t>
                </a:r>
                <a:endParaRPr lang="ko-KR" altLang="en-US" sz="9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4DD232E-2320-4AEA-A070-1560C0BB2BCD}"/>
                  </a:ext>
                </a:extLst>
              </p:cNvPr>
              <p:cNvSpPr txBox="1"/>
              <p:nvPr/>
            </p:nvSpPr>
            <p:spPr>
              <a:xfrm>
                <a:off x="2608439" y="1039367"/>
                <a:ext cx="1989490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정지영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정보통신공학과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C0F381-386C-453A-8E87-BC8CE260FE7D}"/>
                  </a:ext>
                </a:extLst>
              </p:cNvPr>
              <p:cNvSpPr txBox="1"/>
              <p:nvPr/>
            </p:nvSpPr>
            <p:spPr>
              <a:xfrm>
                <a:off x="2593350" y="1292180"/>
                <a:ext cx="374358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400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/</a:t>
                </a: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8508305" y="3879311"/>
            <a:ext cx="2541433" cy="2462647"/>
            <a:chOff x="8167635" y="984987"/>
            <a:chExt cx="2541433" cy="246264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DD232E-2320-4AEA-A070-1560C0BB2BCD}"/>
                </a:ext>
              </a:extLst>
            </p:cNvPr>
            <p:cNvSpPr txBox="1"/>
            <p:nvPr/>
          </p:nvSpPr>
          <p:spPr>
            <a:xfrm>
              <a:off x="8182725" y="984987"/>
              <a:ext cx="1989490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b="1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서예현</a:t>
              </a:r>
              <a:r>
                <a:rPr lang="en-US" altLang="ko-KR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정보통신공학과</a:t>
              </a:r>
              <a:r>
                <a:rPr lang="en-US" altLang="ko-KR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C0F381-386C-453A-8E87-BC8CE260FE7D}"/>
                </a:ext>
              </a:extLst>
            </p:cNvPr>
            <p:cNvSpPr txBox="1"/>
            <p:nvPr/>
          </p:nvSpPr>
          <p:spPr>
            <a:xfrm>
              <a:off x="8167635" y="1265020"/>
              <a:ext cx="374358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AD29679-5C3A-412E-B2A5-DCD8DEFF989C}"/>
                </a:ext>
              </a:extLst>
            </p:cNvPr>
            <p:cNvSpPr txBox="1"/>
            <p:nvPr/>
          </p:nvSpPr>
          <p:spPr>
            <a:xfrm>
              <a:off x="8211229" y="1713313"/>
              <a:ext cx="2497839" cy="1734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1200" spc="-50" dirty="0" err="1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팀명</a:t>
              </a: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200" spc="-50" dirty="0" err="1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동작그만</a:t>
              </a:r>
              <a:b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</a:b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웹 화상 채팅 구현</a:t>
              </a:r>
              <a:endParaRPr lang="en-US" altLang="ko-KR" sz="1200" spc="-5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– Backend</a:t>
              </a: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Server</a:t>
              </a: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개발</a:t>
              </a:r>
              <a:endParaRPr lang="en-US" altLang="ko-KR" sz="1000" spc="-5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지난 </a:t>
              </a:r>
              <a:r>
                <a:rPr lang="ko-KR" altLang="en-US" sz="900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몇학기</a:t>
              </a: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간의 개발 경험을 바탕과</a:t>
              </a:r>
              <a:r>
                <a:rPr lang="en-US" altLang="ko-KR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, </a:t>
              </a: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타 프로젝트에서의 </a:t>
              </a:r>
              <a:r>
                <a:rPr lang="ko-KR" altLang="en-US" sz="900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백엔드</a:t>
              </a: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개발 경험을 바탕으로 이번 </a:t>
              </a:r>
              <a:r>
                <a:rPr lang="ko-KR" altLang="en-US" sz="900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밸류업</a:t>
              </a: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 프로젝트 서버 개발을 맡은 </a:t>
              </a:r>
              <a:r>
                <a:rPr lang="ko-KR" altLang="en-US" sz="900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서예현입니다</a:t>
              </a:r>
              <a:r>
                <a:rPr lang="en-US" altLang="ko-KR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.</a:t>
              </a:r>
              <a:endParaRPr lang="ko-KR" altLang="en-US" sz="900" spc="-5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7698833-656F-4D8B-9272-E5BB3ABFFCAB}"/>
              </a:ext>
            </a:extLst>
          </p:cNvPr>
          <p:cNvSpPr/>
          <p:nvPr/>
        </p:nvSpPr>
        <p:spPr>
          <a:xfrm>
            <a:off x="790153" y="1151273"/>
            <a:ext cx="2355719" cy="325999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웹 화상 채팅 구현 팀원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A704D19-C3A9-4ABE-9C4B-E9062CAED4F1}"/>
              </a:ext>
            </a:extLst>
          </p:cNvPr>
          <p:cNvGrpSpPr/>
          <p:nvPr/>
        </p:nvGrpSpPr>
        <p:grpSpPr>
          <a:xfrm>
            <a:off x="886541" y="2516156"/>
            <a:ext cx="4641705" cy="2458590"/>
            <a:chOff x="449484" y="989044"/>
            <a:chExt cx="4641705" cy="245859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C7A3193-2464-4767-95AE-EFEAC707CCB8}"/>
                </a:ext>
              </a:extLst>
            </p:cNvPr>
            <p:cNvSpPr/>
            <p:nvPr/>
          </p:nvSpPr>
          <p:spPr>
            <a:xfrm>
              <a:off x="449484" y="989044"/>
              <a:ext cx="1989490" cy="24585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9564C82-DFC7-4836-A1DF-6DC86DC346B0}"/>
                </a:ext>
              </a:extLst>
            </p:cNvPr>
            <p:cNvGrpSpPr/>
            <p:nvPr/>
          </p:nvGrpSpPr>
          <p:grpSpPr>
            <a:xfrm>
              <a:off x="2578262" y="1254244"/>
              <a:ext cx="2512927" cy="1866129"/>
              <a:chOff x="2578262" y="1254244"/>
              <a:chExt cx="2512927" cy="186612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B651242-FF38-4A54-906A-13F73C9E12BB}"/>
                  </a:ext>
                </a:extLst>
              </p:cNvPr>
              <p:cNvSpPr txBox="1"/>
              <p:nvPr/>
            </p:nvSpPr>
            <p:spPr>
              <a:xfrm>
                <a:off x="2593350" y="2009300"/>
                <a:ext cx="2497839" cy="11110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팀명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: </a:t>
                </a: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동작그만</a:t>
                </a:r>
                <a:b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</a:b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웹 화상 채팅 구현 </a:t>
                </a:r>
                <a:endPara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-Frontend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개발</a:t>
                </a:r>
                <a:endParaRPr lang="en-US" altLang="ko-KR" sz="1000" spc="-50" dirty="0">
                  <a:solidFill>
                    <a:prstClr val="black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9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불광불급의</a:t>
                </a:r>
                <a:r>
                  <a:rPr lang="ko-KR" altLang="en-US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자세로 임한다</a:t>
                </a:r>
                <a:r>
                  <a:rPr lang="en-US" altLang="ko-KR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.</a:t>
                </a:r>
                <a:endParaRPr lang="ko-KR" altLang="en-US" sz="9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DD3177-AA24-41B7-9862-75D268626E2D}"/>
                  </a:ext>
                </a:extLst>
              </p:cNvPr>
              <p:cNvSpPr txBox="1"/>
              <p:nvPr/>
            </p:nvSpPr>
            <p:spPr>
              <a:xfrm>
                <a:off x="2593351" y="1254244"/>
                <a:ext cx="1989490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신현철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정보통신공학과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313DB9-14FF-4A80-8395-5EB6C464E6B5}"/>
                  </a:ext>
                </a:extLst>
              </p:cNvPr>
              <p:cNvSpPr txBox="1"/>
              <p:nvPr/>
            </p:nvSpPr>
            <p:spPr>
              <a:xfrm>
                <a:off x="2578262" y="1502389"/>
                <a:ext cx="374358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400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/</a:t>
                </a: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1AE78-899C-4A35-9FC7-F39D7ECFE9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08"/>
          <a:stretch/>
        </p:blipFill>
        <p:spPr>
          <a:xfrm>
            <a:off x="6379527" y="3954812"/>
            <a:ext cx="1989491" cy="2466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 descr="사람, 실내, 가장, 젊은이(가) 표시된 사진&#10;&#10;자동 생성된 설명">
            <a:extLst>
              <a:ext uri="{FF2B5EF4-FFF2-40B4-BE49-F238E27FC236}">
                <a16:creationId xmlns:a16="http://schemas.microsoft.com/office/drawing/2014/main" id="{C05F3D65-DF6B-4CD5-A8FB-66BDAB2444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 b="3189"/>
          <a:stretch/>
        </p:blipFill>
        <p:spPr>
          <a:xfrm>
            <a:off x="875358" y="2516156"/>
            <a:ext cx="2011856" cy="2466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A7180F-2D4C-4374-A256-2DCBBC20C5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49" t="-499" r="8801" b="499"/>
          <a:stretch/>
        </p:blipFill>
        <p:spPr>
          <a:xfrm>
            <a:off x="6348547" y="1123166"/>
            <a:ext cx="2005383" cy="2498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468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170658-D05E-468D-A469-A4A3ED335D63}"/>
              </a:ext>
            </a:extLst>
          </p:cNvPr>
          <p:cNvSpPr/>
          <p:nvPr/>
        </p:nvSpPr>
        <p:spPr>
          <a:xfrm>
            <a:off x="182880" y="224687"/>
            <a:ext cx="11816232" cy="64820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팀원 소개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897622" y="2446023"/>
            <a:ext cx="10096787" cy="2546828"/>
            <a:chOff x="449484" y="989044"/>
            <a:chExt cx="10231080" cy="254682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99FAB09-3687-4E79-850A-91E761DA52FC}"/>
                </a:ext>
              </a:extLst>
            </p:cNvPr>
            <p:cNvSpPr/>
            <p:nvPr/>
          </p:nvSpPr>
          <p:spPr>
            <a:xfrm>
              <a:off x="449484" y="989044"/>
              <a:ext cx="1989490" cy="24585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2578262" y="1254244"/>
              <a:ext cx="2512927" cy="2073879"/>
              <a:chOff x="2578262" y="1254244"/>
              <a:chExt cx="2512927" cy="2073879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AD29679-5C3A-412E-B2A5-DCD8DEFF989C}"/>
                  </a:ext>
                </a:extLst>
              </p:cNvPr>
              <p:cNvSpPr txBox="1"/>
              <p:nvPr/>
            </p:nvSpPr>
            <p:spPr>
              <a:xfrm>
                <a:off x="2593350" y="2009300"/>
                <a:ext cx="2497839" cy="1318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팀명</a:t>
                </a: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: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 </a:t>
                </a:r>
                <a:r>
                  <a:rPr lang="ko-KR" altLang="en-US" sz="1200" spc="-50" dirty="0" err="1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동작그만</a:t>
                </a:r>
                <a:b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</a:b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부정행위 판단 알고리즘 개발</a:t>
                </a:r>
                <a:endPara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-</a:t>
                </a:r>
                <a:r>
                  <a:rPr lang="ko-KR" altLang="en-US" sz="12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영상 분석 프로그램 개발</a:t>
                </a:r>
                <a:endParaRPr lang="en-US" altLang="ko-KR" sz="10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  <a:p>
                <a:pPr marL="171450" lvl="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I’m still hungry.</a:t>
                </a:r>
                <a:br>
                  <a:rPr lang="en-US" altLang="ko-KR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</a:br>
                <a:r>
                  <a:rPr lang="ko-KR" altLang="en-US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목표는 입상 입니다</a:t>
                </a:r>
                <a:r>
                  <a:rPr lang="en-US" altLang="ko-KR" sz="900" spc="-50" dirty="0">
                    <a:solidFill>
                      <a:prstClr val="black"/>
                    </a:solidFill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.</a:t>
                </a:r>
                <a:endParaRPr lang="ko-KR" altLang="en-US" sz="9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4DD232E-2320-4AEA-A070-1560C0BB2BCD}"/>
                  </a:ext>
                </a:extLst>
              </p:cNvPr>
              <p:cNvSpPr txBox="1"/>
              <p:nvPr/>
            </p:nvSpPr>
            <p:spPr>
              <a:xfrm>
                <a:off x="2593350" y="1254244"/>
                <a:ext cx="2143793" cy="384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우승제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(</a:t>
                </a:r>
                <a:r>
                  <a:rPr lang="ko-KR" altLang="en-US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정보통신공학과</a:t>
                </a:r>
                <a:r>
                  <a:rPr lang="en-US" altLang="ko-KR" sz="1400" b="1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0C0F381-386C-453A-8E87-BC8CE260FE7D}"/>
                  </a:ext>
                </a:extLst>
              </p:cNvPr>
              <p:cNvSpPr txBox="1"/>
              <p:nvPr/>
            </p:nvSpPr>
            <p:spPr>
              <a:xfrm>
                <a:off x="2578262" y="1502389"/>
                <a:ext cx="374358" cy="5930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ko-KR" sz="2400" spc="-50" dirty="0">
                    <a:latin typeface="한컴 고딕" panose="02000500000000000000" pitchFamily="2" charset="-127"/>
                    <a:ea typeface="한컴 고딕" panose="02000500000000000000" pitchFamily="2" charset="-127"/>
                  </a:rPr>
                  <a:t>/</a:t>
                </a:r>
              </a:p>
            </p:txBody>
          </p:sp>
        </p:grp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A99FAB09-3687-4E79-850A-91E761DA52FC}"/>
                </a:ext>
              </a:extLst>
            </p:cNvPr>
            <p:cNvSpPr/>
            <p:nvPr/>
          </p:nvSpPr>
          <p:spPr>
            <a:xfrm>
              <a:off x="6038858" y="989044"/>
              <a:ext cx="1989490" cy="24585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25CAE44-7FFE-4481-8372-A0839776FECC}"/>
                </a:ext>
              </a:extLst>
            </p:cNvPr>
            <p:cNvGrpSpPr/>
            <p:nvPr/>
          </p:nvGrpSpPr>
          <p:grpSpPr>
            <a:xfrm>
              <a:off x="6750221" y="2009302"/>
              <a:ext cx="606600" cy="525139"/>
              <a:chOff x="8839499" y="3728411"/>
              <a:chExt cx="624339" cy="540497"/>
            </a:xfrm>
          </p:grpSpPr>
          <p:pic>
            <p:nvPicPr>
              <p:cNvPr id="78" name="Picture 2" descr="image icon pngì ëí ì´ë¯¸ì§ ê²ìê²°ê³¼">
                <a:extLst>
                  <a:ext uri="{FF2B5EF4-FFF2-40B4-BE49-F238E27FC236}">
                    <a16:creationId xmlns:a16="http://schemas.microsoft.com/office/drawing/2014/main" id="{C8E482A6-13CE-430C-8475-09D461070C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2679" y="3728411"/>
                <a:ext cx="317978" cy="337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E16BB3-6E41-45A1-96DE-8975F0FF868A}"/>
                  </a:ext>
                </a:extLst>
              </p:cNvPr>
              <p:cNvSpPr txBox="1"/>
              <p:nvPr/>
            </p:nvSpPr>
            <p:spPr>
              <a:xfrm>
                <a:off x="8839499" y="3983808"/>
                <a:ext cx="624339" cy="285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ko-KR" sz="800" dirty="0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Photo</a:t>
                </a:r>
                <a:endParaRPr lang="ko-KR" altLang="en-US" sz="800" dirty="0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DD232E-2320-4AEA-A070-1560C0BB2BCD}"/>
                </a:ext>
              </a:extLst>
            </p:cNvPr>
            <p:cNvSpPr txBox="1"/>
            <p:nvPr/>
          </p:nvSpPr>
          <p:spPr>
            <a:xfrm>
              <a:off x="8182725" y="1254244"/>
              <a:ext cx="2497839" cy="384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400" b="1" spc="-50" dirty="0">
                  <a:solidFill>
                    <a:srgbClr val="C2581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[</a:t>
              </a:r>
              <a:r>
                <a:rPr lang="ko-KR" altLang="en-US" sz="1400" b="1" spc="-50" dirty="0">
                  <a:solidFill>
                    <a:srgbClr val="C2581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팀장</a:t>
              </a:r>
              <a:r>
                <a:rPr lang="en-US" altLang="ko-KR" sz="1400" b="1" spc="-50" dirty="0">
                  <a:solidFill>
                    <a:srgbClr val="C25810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]</a:t>
              </a:r>
              <a:r>
                <a:rPr lang="ko-KR" altLang="en-US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박정무</a:t>
              </a:r>
              <a:r>
                <a:rPr lang="en-US" altLang="ko-KR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(</a:t>
              </a:r>
              <a:r>
                <a:rPr lang="ko-KR" altLang="en-US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정보통신공학과</a:t>
              </a:r>
              <a:r>
                <a:rPr lang="en-US" altLang="ko-KR" sz="1400" b="1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0C0F381-386C-453A-8E87-BC8CE260FE7D}"/>
                </a:ext>
              </a:extLst>
            </p:cNvPr>
            <p:cNvSpPr txBox="1"/>
            <p:nvPr/>
          </p:nvSpPr>
          <p:spPr>
            <a:xfrm>
              <a:off x="8167636" y="1502389"/>
              <a:ext cx="374358" cy="593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4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/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AD29679-5C3A-412E-B2A5-DCD8DEFF989C}"/>
                </a:ext>
              </a:extLst>
            </p:cNvPr>
            <p:cNvSpPr txBox="1"/>
            <p:nvPr/>
          </p:nvSpPr>
          <p:spPr>
            <a:xfrm>
              <a:off x="8167636" y="2009300"/>
              <a:ext cx="2497839" cy="1526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ko-KR" altLang="en-US" sz="1200" spc="-50" dirty="0" err="1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팀명</a:t>
              </a: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</a:t>
              </a:r>
              <a: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: </a:t>
              </a:r>
              <a:r>
                <a:rPr lang="ko-KR" altLang="en-US" sz="1200" spc="-50" dirty="0" err="1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동작그만</a:t>
              </a:r>
              <a:b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</a:b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부정행위 판단 알고리즘 개발</a:t>
              </a:r>
              <a:endParaRPr lang="en-US" altLang="ko-KR" sz="1200" spc="-50" dirty="0">
                <a:solidFill>
                  <a:prstClr val="black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ko-KR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-</a:t>
              </a:r>
              <a:r>
                <a:rPr lang="ko-KR" altLang="en-US" sz="1200" spc="-50" dirty="0">
                  <a:solidFill>
                    <a:prstClr val="black"/>
                  </a:solidFill>
                  <a:latin typeface="한컴 고딕" panose="02000500000000000000" pitchFamily="2" charset="-127"/>
                  <a:ea typeface="한컴 고딕" panose="02000500000000000000" pitchFamily="2" charset="-127"/>
                </a:rPr>
                <a:t> 음성 분류 모델 연구 조교</a:t>
              </a:r>
              <a:endParaRPr lang="en-US" altLang="ko-KR" sz="1000" spc="-5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안되면 </a:t>
              </a:r>
              <a:r>
                <a:rPr lang="ko-KR" altLang="en-US" sz="900" spc="-50" dirty="0" err="1">
                  <a:latin typeface="한컴 고딕" panose="02000500000000000000" pitchFamily="2" charset="-127"/>
                  <a:ea typeface="한컴 고딕" panose="02000500000000000000" pitchFamily="2" charset="-127"/>
                </a:rPr>
                <a:t>되게하라</a:t>
              </a:r>
              <a:r>
                <a:rPr lang="en-US" altLang="ko-KR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ko-KR" altLang="en-US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누군가 했다면 나도 할 수 있다</a:t>
              </a:r>
              <a:r>
                <a:rPr lang="en-US" altLang="ko-KR" sz="900" spc="-50" dirty="0">
                  <a:latin typeface="한컴 고딕" panose="02000500000000000000" pitchFamily="2" charset="-127"/>
                  <a:ea typeface="한컴 고딕" panose="02000500000000000000" pitchFamily="2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endParaRPr lang="ko-KR" altLang="en-US" sz="900" spc="-50" dirty="0"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0A892-9D3B-485E-9C7A-B09712257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17" r="8465"/>
          <a:stretch/>
        </p:blipFill>
        <p:spPr>
          <a:xfrm>
            <a:off x="897622" y="2452510"/>
            <a:ext cx="1963376" cy="2458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91F12C9-7CF4-40F8-AF3C-5259FB82DF1A}"/>
              </a:ext>
            </a:extLst>
          </p:cNvPr>
          <p:cNvSpPr/>
          <p:nvPr/>
        </p:nvSpPr>
        <p:spPr>
          <a:xfrm>
            <a:off x="790153" y="1151273"/>
            <a:ext cx="3303675" cy="325999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판단 알고리즘 개발 팀원</a:t>
            </a:r>
          </a:p>
        </p:txBody>
      </p:sp>
      <p:pic>
        <p:nvPicPr>
          <p:cNvPr id="3" name="그림 2" descr="사람, 실내, 젊은, 가장이(가) 표시된 사진&#10;&#10;자동 생성된 설명">
            <a:extLst>
              <a:ext uri="{FF2B5EF4-FFF2-40B4-BE49-F238E27FC236}">
                <a16:creationId xmlns:a16="http://schemas.microsoft.com/office/drawing/2014/main" id="{93FD76F3-068B-DC48-B2BD-D9732A13E4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3" t="2886" r="13130" b="2638"/>
          <a:stretch/>
        </p:blipFill>
        <p:spPr>
          <a:xfrm>
            <a:off x="6413630" y="2446023"/>
            <a:ext cx="1963376" cy="24650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238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개요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010B55-338C-44BE-92C4-BF077378531B}"/>
              </a:ext>
            </a:extLst>
          </p:cNvPr>
          <p:cNvSpPr/>
          <p:nvPr/>
        </p:nvSpPr>
        <p:spPr>
          <a:xfrm>
            <a:off x="512098" y="997015"/>
            <a:ext cx="11195640" cy="28307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2020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일 대한민국 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코로나 </a:t>
            </a:r>
            <a:r>
              <a:rPr lang="ko-KR" altLang="en-US" sz="1200" dirty="0" err="1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확진자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첫 발생 이후</a:t>
            </a:r>
            <a:r>
              <a:rPr lang="en-US" altLang="ko-KR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전국적으로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코로나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19 </a:t>
            </a:r>
            <a:r>
              <a:rPr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확진자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수가 급증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하면서 우리의 생활 방식에는 많은 변화가 생겼다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교육도 예외는 아니다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대면 수업과 시험 시 대규모 교내 감염으로 이어질 수 있는 우려에 따라 많은 교육 시설들은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방식을 비대면으로 전환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따라서 거의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모든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2020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년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1,2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학기 중간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기말 시험은 </a:t>
            </a:r>
            <a:r>
              <a:rPr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시험으로 진행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갑작스럽게 활성화된 온라인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시험은 많은 문제를 동반했다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 중 가장 큰 문제는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'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온라인 시험 내 부정행위 발생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'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지난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3,4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월 인천 인하대학교 의과대학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90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 학생들의 온라인 시험 집단 부정행위는 사회적으로 큰 이슈가 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같은 장소 내 시험 응시로 답을 공유한 학생은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1,2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학년 의대 전체 수의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83%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 대규모의 인원이 부정행위에 가담했다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인하대 뿐 아닌 서강대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연세대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한양대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한국외대 등 국내 여러 대학</a:t>
            </a:r>
            <a:r>
              <a:rPr lang="ko-KR" altLang="en-US" sz="1200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내 </a:t>
            </a:r>
            <a:r>
              <a:rPr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부정행위는 계속적으로 발생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국내 뿐 아닌 미국 웨스트포인트 육군사관학교 생도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73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명도 미적분 과목 온라인 기말 시험에서 집단 부정행위에 가담하여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이는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 세계적으로 큰 문제로 대두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시험에서의 부정행위 방법은 같은 장소에서 시험 응시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채팅으로 답안 공유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본인이 아닌 대리로 시험 응시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오픈북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등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셀 수 없을 정도로 많다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이러한 부정행위가 발생함으로써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 공정성이 훼손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되고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학생 간의 변별력이 사라져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평가의 의미가 손실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되는 큰 문제로 이어질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6178F2-CF46-41D8-9501-9A668C3EBFB4}"/>
              </a:ext>
            </a:extLst>
          </p:cNvPr>
          <p:cNvSpPr/>
          <p:nvPr/>
        </p:nvSpPr>
        <p:spPr>
          <a:xfrm>
            <a:off x="348088" y="880428"/>
            <a:ext cx="1614936" cy="325999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수행 배경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15D4544-8960-4E3B-82AB-423FA62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69" y="3993756"/>
            <a:ext cx="4270149" cy="627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BEDF517-8895-4A58-BA09-E75E43E2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68" y="4890605"/>
            <a:ext cx="4270149" cy="685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9F44FC1-7565-448F-920A-2059C031D2CC}"/>
              </a:ext>
            </a:extLst>
          </p:cNvPr>
          <p:cNvSpPr txBox="1"/>
          <p:nvPr/>
        </p:nvSpPr>
        <p:spPr>
          <a:xfrm>
            <a:off x="1160564" y="4589199"/>
            <a:ext cx="159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출처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한겨례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신문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0067E9-C9CC-4D6C-AF29-96AB88CE2F43}"/>
              </a:ext>
            </a:extLst>
          </p:cNvPr>
          <p:cNvSpPr txBox="1"/>
          <p:nvPr/>
        </p:nvSpPr>
        <p:spPr>
          <a:xfrm>
            <a:off x="1160564" y="5543564"/>
            <a:ext cx="13671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출처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서울경제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B6B6E98-E767-450E-863C-1E937BD80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89" y="5826873"/>
            <a:ext cx="4270151" cy="60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3EF5D3-7126-4228-855E-3CFA0030A867}"/>
              </a:ext>
            </a:extLst>
          </p:cNvPr>
          <p:cNvSpPr txBox="1"/>
          <p:nvPr/>
        </p:nvSpPr>
        <p:spPr>
          <a:xfrm>
            <a:off x="1146779" y="6403163"/>
            <a:ext cx="1426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출처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한국 경제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2531BE-EA07-4C92-9B5E-DD4F39C9C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85367"/>
            <a:ext cx="4728390" cy="24585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7AB6D02-17F4-4B82-BE25-F3E75864D28A}"/>
              </a:ext>
            </a:extLst>
          </p:cNvPr>
          <p:cNvSpPr txBox="1"/>
          <p:nvPr/>
        </p:nvSpPr>
        <p:spPr>
          <a:xfrm>
            <a:off x="6037129" y="6415697"/>
            <a:ext cx="11176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출처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연합 뉴스</a:t>
            </a:r>
          </a:p>
        </p:txBody>
      </p:sp>
    </p:spTree>
    <p:extLst>
      <p:ext uri="{BB962C8B-B14F-4D97-AF65-F5344CB8AC3E}">
        <p14:creationId xmlns:p14="http://schemas.microsoft.com/office/powerpoint/2010/main" val="202899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개요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B2A123-2ED8-4C5B-81DB-85536EA43375}"/>
              </a:ext>
            </a:extLst>
          </p:cNvPr>
          <p:cNvSpPr/>
          <p:nvPr/>
        </p:nvSpPr>
        <p:spPr>
          <a:xfrm>
            <a:off x="512098" y="1005404"/>
            <a:ext cx="11195640" cy="2642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부정행위를 방지하기 위해 대학 내 교수들은 여러 대책을 마련했다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본교의 예를 들어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공과대학 한 전공 수업에서 부정행위를 방지하기 위해</a:t>
            </a:r>
            <a:r>
              <a:rPr lang="ko-KR" altLang="en-US" sz="1200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교수님 포함 총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6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명의 인원이 동원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조교 별 화상 미팅방을 나눠 각 약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명의 학생들의 부정행위를 감시하는 방식으로 시험이 진행되었다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대면시험보다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많은 인원이 동원되어야 적절한 관리감독을 할 수 있었다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다른 수업에서는 동원하는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카메라의 수를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대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로 늘려 정면과 측면에서 학생을 감시토록 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노트북 카메라와 측면 핸드폰 카메라를 동시에 켜고 시험을 진행함으로 미팅에 참여하는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Webex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화상 미팅 프로그램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내 인원은 기존 학생의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배가 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 2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배로 늘어난 인원은 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Webex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내 딜레이와 오류를 발생시켰고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그에 따라 카메라 화면이 멈추는 등 시험 진행이 어려웠다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따라서 기말고사엔 다시 카메라를 한대로 줄여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검출보다 원활한 시험 진행에 초점을 맞춰 진행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하게 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현 온라인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시험 내 부정행위 검출력을 높이기 위해선 감시 인원 또는 카메라의 수를 늘리는 수 밖에 없다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 쉽게 부정행위를 검출하고 시험의 공정성을 높이기 위해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온라인 시험 관리를 쉽게 하는 프로그램 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b="1" dirty="0" err="1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solidFill>
                  <a:srgbClr val="4F6887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을 기획하게 되었다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CBC603F-0949-487D-B6BE-28F2EAC0EB78}"/>
              </a:ext>
            </a:extLst>
          </p:cNvPr>
          <p:cNvSpPr/>
          <p:nvPr/>
        </p:nvSpPr>
        <p:spPr>
          <a:xfrm>
            <a:off x="348087" y="888817"/>
            <a:ext cx="1925329" cy="325999"/>
          </a:xfrm>
          <a:prstGeom prst="roundRect">
            <a:avLst/>
          </a:prstGeom>
          <a:solidFill>
            <a:srgbClr val="92A8C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시험 현황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ABF27A-577F-4287-897D-37AD8274E5F1}"/>
              </a:ext>
            </a:extLst>
          </p:cNvPr>
          <p:cNvSpPr/>
          <p:nvPr/>
        </p:nvSpPr>
        <p:spPr>
          <a:xfrm>
            <a:off x="512098" y="3971134"/>
            <a:ext cx="5880313" cy="2454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(Panopticon)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은 소수의 감시자가 모든 수용자를 자신을 드러내지 않고 감시할 수 있는 형태의 감옥 건축 양식이다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우리의 프로그램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또한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소수의 인원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으로 모든 온라인 시험 응시자를 부정행위가 의심되는 순서대로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효과적으로 감시가 가능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부정행위가 의심되는 학생들을 검출하여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감시자가 가장 우선적으로 확인할 수 있는 범위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 의심 학생의 카메라 화면을 띄우게 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부정행위 감시는 시선 탐색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손의 위치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소리 패턴 분석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위치 추적을 통하여 이루어지며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이는 학생들의 부정행위를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거의 모두 차단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D387A7A-A0BA-4829-A410-9B0CB8D3397A}"/>
              </a:ext>
            </a:extLst>
          </p:cNvPr>
          <p:cNvSpPr/>
          <p:nvPr/>
        </p:nvSpPr>
        <p:spPr>
          <a:xfrm>
            <a:off x="348088" y="3854547"/>
            <a:ext cx="1608034" cy="325999"/>
          </a:xfrm>
          <a:prstGeom prst="roundRect">
            <a:avLst/>
          </a:prstGeom>
          <a:solidFill>
            <a:srgbClr val="EF8A4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3. </a:t>
            </a: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이란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?</a:t>
            </a:r>
            <a:endParaRPr lang="ko-KR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D7A8A8-784E-4958-90C5-CF7787F43ABD}"/>
              </a:ext>
            </a:extLst>
          </p:cNvPr>
          <p:cNvSpPr txBox="1"/>
          <p:nvPr/>
        </p:nvSpPr>
        <p:spPr>
          <a:xfrm>
            <a:off x="6951159" y="6302856"/>
            <a:ext cx="19209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그림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1] 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제러미 </a:t>
            </a:r>
            <a:r>
              <a:rPr lang="ko-KR" altLang="en-US" sz="1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벤담의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0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endParaRPr lang="ko-KR" altLang="en-US" sz="1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631944-B550-4452-B342-ED3D10AB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109" y="3971134"/>
            <a:ext cx="2532620" cy="23240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B76490-4029-4510-9B66-06D36F8E9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27" r="17173"/>
          <a:stretch/>
        </p:blipFill>
        <p:spPr>
          <a:xfrm>
            <a:off x="9345331" y="3972225"/>
            <a:ext cx="2147582" cy="23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1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개요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B2A123-2ED8-4C5B-81DB-85536EA43375}"/>
              </a:ext>
            </a:extLst>
          </p:cNvPr>
          <p:cNvSpPr/>
          <p:nvPr/>
        </p:nvSpPr>
        <p:spPr>
          <a:xfrm>
            <a:off x="512098" y="1005404"/>
            <a:ext cx="11195640" cy="19642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코로나 이후 온라인 수업 및 시험은 더이상 선택이 아닌 필수다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전통적인 교육 방식에 머물러 있던 학교 현장에서 코로나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19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를 계기로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IT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기술 등을 접목한 교육이 이뤄지며 </a:t>
            </a:r>
            <a:r>
              <a:rPr lang="ko-KR" altLang="en-US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에듀테크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(Education + Technology)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가 더 본격화 될 예정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추후 코로나가 종식된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'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포스트 코로나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19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시대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'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에서의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시험 방식은 기존 시험 방식에서 차지하던 비율보다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앞으로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 큰 비율을 차지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하게 될 것으로 보인다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따라서 우리의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프로그램은 앞으로 더 활성화 될 온라인 수업과 시험에서의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공정성과 변별력을 위해 꼭 필요하다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시험을 주관하는 교수와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응시하는 학생 모두의 걱정을 덜 수 있는 효과적인 패러다임을 제시하는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파놉티콘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은 대학교 시험 뿐 아닌 더 넓은 범위의 다양한 시험에도 적용할 수 있을 것으로 예상된다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CBC603F-0949-487D-B6BE-28F2EAC0EB78}"/>
              </a:ext>
            </a:extLst>
          </p:cNvPr>
          <p:cNvSpPr/>
          <p:nvPr/>
        </p:nvSpPr>
        <p:spPr>
          <a:xfrm>
            <a:off x="348088" y="888817"/>
            <a:ext cx="1608034" cy="325999"/>
          </a:xfrm>
          <a:prstGeom prst="roundRect">
            <a:avLst/>
          </a:prstGeom>
          <a:solidFill>
            <a:srgbClr val="EF8A4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4.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발전 가능성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9A8112-896E-4CC8-A4BB-9C1D2FEF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7" y="3293972"/>
            <a:ext cx="7742059" cy="27016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F47811-398D-4180-A821-BB33FEEAE627}"/>
              </a:ext>
            </a:extLst>
          </p:cNvPr>
          <p:cNvSpPr txBox="1"/>
          <p:nvPr/>
        </p:nvSpPr>
        <p:spPr>
          <a:xfrm>
            <a:off x="3871857" y="6022944"/>
            <a:ext cx="1459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[</a:t>
            </a:r>
            <a:r>
              <a:rPr lang="ko-KR" altLang="en-US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그림</a:t>
            </a:r>
            <a:r>
              <a:rPr lang="en-US" altLang="ko-KR" sz="10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2] Edu-Tech</a:t>
            </a:r>
            <a:endParaRPr lang="ko-KR" altLang="en-US" sz="10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26BF8-7545-481C-84F0-5E3F4E519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74" y="3355072"/>
            <a:ext cx="2634524" cy="266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3BD72E-3C61-42A7-B261-032CB856D012}"/>
              </a:ext>
            </a:extLst>
          </p:cNvPr>
          <p:cNvSpPr/>
          <p:nvPr/>
        </p:nvSpPr>
        <p:spPr>
          <a:xfrm>
            <a:off x="5587692" y="1218989"/>
            <a:ext cx="6094597" cy="5224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구체화 계획 및 수행일정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1485D-1921-8E47-878E-50063DDC09B0}"/>
              </a:ext>
            </a:extLst>
          </p:cNvPr>
          <p:cNvSpPr txBox="1"/>
          <p:nvPr/>
        </p:nvSpPr>
        <p:spPr>
          <a:xfrm>
            <a:off x="5798080" y="1359171"/>
            <a:ext cx="5542207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1) WebRTC(Web Real Time Communication)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사용자가 별도의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plugin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설치를 할 필요없이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web browser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상에서 실시간으로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media browser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사용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할 수 있도록 해주는 프로그램으로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P2P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통신의 형태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이루어져 있다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publisher(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감독관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과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subscriber(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시험 응시자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간에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실시간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communication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가능하게 해주는 기술이다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peer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간 통신을 위해서는 중계를 해주는 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server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nodejs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로 생성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하고 여러가지 명령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(CREATE, JOIN, PUBLISH, START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등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통해 실시간 통신을 가능하게 만들어준다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WebRTC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통해 영상을 전달하고 실시간으로 통신하기 위해 </a:t>
            </a:r>
            <a:r>
              <a:rPr lang="en-US" altLang="ko-KR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socket.io</a:t>
            </a: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1200" b="1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활용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r>
              <a:rPr kumimoji="1" lang="en-US" altLang="ko-KR" sz="14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2) Node.js + AWS</a:t>
            </a:r>
          </a:p>
          <a:p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nodejs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통해 서버를 만들고 실제로 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배포시에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AWS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호스팅을 이용한다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D545EF-BA95-BE49-B4CB-732AABC06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r="14605"/>
          <a:stretch/>
        </p:blipFill>
        <p:spPr>
          <a:xfrm>
            <a:off x="749741" y="1239236"/>
            <a:ext cx="3419780" cy="2914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5A189-D00F-3F47-9003-8ACD851EDC3C}"/>
              </a:ext>
            </a:extLst>
          </p:cNvPr>
          <p:cNvSpPr txBox="1"/>
          <p:nvPr/>
        </p:nvSpPr>
        <p:spPr>
          <a:xfrm>
            <a:off x="1409010" y="3871002"/>
            <a:ext cx="842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publisher</a:t>
            </a:r>
            <a:endParaRPr kumimoji="1"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86427-D366-7440-BA81-B6A0C276B69C}"/>
              </a:ext>
            </a:extLst>
          </p:cNvPr>
          <p:cNvSpPr txBox="1"/>
          <p:nvPr/>
        </p:nvSpPr>
        <p:spPr>
          <a:xfrm>
            <a:off x="2771741" y="3859571"/>
            <a:ext cx="923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subscriber</a:t>
            </a:r>
            <a:endParaRPr kumimoji="1" lang="ko-KR" altLang="en-US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D554703E-FEE5-1C43-ABE0-75B3DCFCEB3F}"/>
              </a:ext>
            </a:extLst>
          </p:cNvPr>
          <p:cNvSpPr/>
          <p:nvPr/>
        </p:nvSpPr>
        <p:spPr>
          <a:xfrm>
            <a:off x="254598" y="797560"/>
            <a:ext cx="2763899" cy="384526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1.</a:t>
            </a:r>
            <a:r>
              <a:rPr lang="ko-KR" altLang="en-US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웹 어플리케이션 개발환경  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F573E0-177C-1B4A-AA03-0AE13FF5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4694672"/>
            <a:ext cx="2014662" cy="1232302"/>
          </a:xfrm>
          <a:prstGeom prst="rect">
            <a:avLst/>
          </a:prstGeom>
        </p:spPr>
      </p:pic>
      <p:pic>
        <p:nvPicPr>
          <p:cNvPr id="8" name="그림 7" descr="텍스트, 식탁용기구, 접시이(가) 표시된 사진&#10;&#10;자동 생성된 설명">
            <a:extLst>
              <a:ext uri="{FF2B5EF4-FFF2-40B4-BE49-F238E27FC236}">
                <a16:creationId xmlns:a16="http://schemas.microsoft.com/office/drawing/2014/main" id="{73E3067F-0249-2743-8A9A-638F9DDF3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97" y="4841451"/>
            <a:ext cx="2037307" cy="121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57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0F22E662-F835-4833-A402-D886A80D2109}"/>
              </a:ext>
            </a:extLst>
          </p:cNvPr>
          <p:cNvSpPr/>
          <p:nvPr/>
        </p:nvSpPr>
        <p:spPr>
          <a:xfrm rot="16200000">
            <a:off x="11074398" y="5740399"/>
            <a:ext cx="1117602" cy="1117602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37725B-43AC-42A1-A77B-05D93B509235}"/>
              </a:ext>
            </a:extLst>
          </p:cNvPr>
          <p:cNvSpPr/>
          <p:nvPr/>
        </p:nvSpPr>
        <p:spPr>
          <a:xfrm>
            <a:off x="5671356" y="1182086"/>
            <a:ext cx="6094597" cy="5224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2000" rIns="252000"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C20C50AA-4CB9-452B-971A-94170A6D640F}"/>
              </a:ext>
            </a:extLst>
          </p:cNvPr>
          <p:cNvSpPr/>
          <p:nvPr/>
        </p:nvSpPr>
        <p:spPr>
          <a:xfrm rot="5400000">
            <a:off x="-1" y="-10161"/>
            <a:ext cx="999205" cy="999205"/>
          </a:xfrm>
          <a:prstGeom prst="rtTriangle">
            <a:avLst/>
          </a:prstGeom>
          <a:solidFill>
            <a:srgbClr val="F1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BD9512-BF51-4F5A-A4BF-227EC58B4CA2}"/>
              </a:ext>
            </a:extLst>
          </p:cNvPr>
          <p:cNvSpPr/>
          <p:nvPr/>
        </p:nvSpPr>
        <p:spPr>
          <a:xfrm>
            <a:off x="182880" y="182880"/>
            <a:ext cx="11816232" cy="4982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4710C-EFC1-4C1C-BBA0-E6766266F3B4}"/>
              </a:ext>
            </a:extLst>
          </p:cNvPr>
          <p:cNvSpPr txBox="1"/>
          <p:nvPr/>
        </p:nvSpPr>
        <p:spPr>
          <a:xfrm>
            <a:off x="763527" y="246416"/>
            <a:ext cx="5511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아이디어 구체화 계획 및 수행일정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095C92D-DACB-41B5-85F3-EA0DBF49EAA1}"/>
              </a:ext>
            </a:extLst>
          </p:cNvPr>
          <p:cNvSpPr/>
          <p:nvPr/>
        </p:nvSpPr>
        <p:spPr>
          <a:xfrm>
            <a:off x="357935" y="234482"/>
            <a:ext cx="393200" cy="393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1485D-1921-8E47-878E-50063DDC09B0}"/>
              </a:ext>
            </a:extLst>
          </p:cNvPr>
          <p:cNvSpPr txBox="1"/>
          <p:nvPr/>
        </p:nvSpPr>
        <p:spPr>
          <a:xfrm>
            <a:off x="5947550" y="2455216"/>
            <a:ext cx="5542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1) 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웹에서 동작하는 프로그램을 제작하기 위해 </a:t>
            </a:r>
            <a:r>
              <a:rPr lang="en-US" altLang="ko-KR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Javascript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사용한다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2)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비디오 분석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위해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영상처리 라이브러리인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OpenCV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를 이용한다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3) </a:t>
            </a:r>
            <a:r>
              <a:rPr lang="ko-KR" altLang="en-US" sz="1200" b="1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음성분석과 비디오 분석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을 위해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Machine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Learning </a:t>
            </a:r>
            <a:r>
              <a:rPr lang="ko-KR" altLang="en-US" sz="1200" b="1" dirty="0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라이브러리인 </a:t>
            </a:r>
            <a:r>
              <a:rPr lang="en-US" altLang="ko-KR" sz="1200" b="1" dirty="0" err="1">
                <a:solidFill>
                  <a:srgbClr val="C25810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Tensorflow</a:t>
            </a:r>
            <a:r>
              <a:rPr lang="ko-KR" altLang="en-US" sz="1200" dirty="0" err="1">
                <a:latin typeface="한컴 고딕" panose="02000500000000000000" pitchFamily="2" charset="-127"/>
                <a:ea typeface="한컴 고딕" panose="02000500000000000000" pitchFamily="2" charset="-127"/>
              </a:rPr>
              <a:t>를</a:t>
            </a:r>
            <a:r>
              <a:rPr lang="ko-KR" altLang="en-US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 이용한다</a:t>
            </a:r>
            <a:r>
              <a:rPr lang="en-US" altLang="ko-KR" sz="1200" dirty="0">
                <a:latin typeface="한컴 고딕" panose="02000500000000000000" pitchFamily="2" charset="-127"/>
                <a:ea typeface="한컴 고딕" panose="02000500000000000000" pitchFamily="2" charset="-127"/>
              </a:rPr>
              <a:t>.</a:t>
            </a:r>
            <a:endParaRPr lang="ko-KR" altLang="en-US" sz="1200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  <a:p>
            <a:endParaRPr kumimoji="1" lang="en-US" altLang="ko-KR" dirty="0"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D554703E-FEE5-1C43-ABE0-75B3DCFCEB3F}"/>
              </a:ext>
            </a:extLst>
          </p:cNvPr>
          <p:cNvSpPr/>
          <p:nvPr/>
        </p:nvSpPr>
        <p:spPr>
          <a:xfrm>
            <a:off x="254598" y="797560"/>
            <a:ext cx="3419780" cy="384526"/>
          </a:xfrm>
          <a:prstGeom prst="round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2.</a:t>
            </a:r>
            <a:r>
              <a:rPr lang="ko-KR" altLang="en-US" sz="1400" b="1" dirty="0">
                <a:solidFill>
                  <a:schemeClr val="tx1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부정행위 판별 알고리즘 제작 개발환경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D8166-007F-454F-BFC8-86F570166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5" y="4072645"/>
            <a:ext cx="4927600" cy="1651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4EE9D-1A9C-E34E-80A0-6346D2BDE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2763126"/>
            <a:ext cx="5404188" cy="18046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B8D350-313B-024E-ADCE-0945E324F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61" y="1786370"/>
            <a:ext cx="1179914" cy="13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928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st" id="{4EFAE2BA-A23C-4FD1-A5CD-81B92BF7B9AD}" vid="{E5E001D0-F4A5-4292-9D3D-F4D3639174A0}"/>
    </a:ext>
  </a:extLst>
</a:theme>
</file>

<file path=ppt/theme/theme3.xml><?xml version="1.0" encoding="utf-8"?>
<a:theme xmlns:a="http://schemas.openxmlformats.org/drawingml/2006/main" name="Master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17189</TotalTime>
  <Words>2575</Words>
  <Application>Microsoft Office PowerPoint</Application>
  <PresentationFormat>와이드스크린</PresentationFormat>
  <Paragraphs>385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나눔고딕</vt:lpstr>
      <vt:lpstr>HY중고딕</vt:lpstr>
      <vt:lpstr>한컴 고딕</vt:lpstr>
      <vt:lpstr>맑은 고딕</vt:lpstr>
      <vt:lpstr>Arial</vt:lpstr>
      <vt:lpstr>HY헤드라인M</vt:lpstr>
      <vt:lpstr>Blank</vt:lpstr>
      <vt:lpstr>1_test</vt:lpstr>
      <vt:lpstr>Master template</vt:lpstr>
      <vt:lpstr>A4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ucky L</dc:creator>
  <cp:lastModifiedBy>정 지영</cp:lastModifiedBy>
  <cp:revision>6728</cp:revision>
  <cp:lastPrinted>2019-05-28T05:16:46Z</cp:lastPrinted>
  <dcterms:created xsi:type="dcterms:W3CDTF">2018-07-03T04:51:16Z</dcterms:created>
  <dcterms:modified xsi:type="dcterms:W3CDTF">2020-12-28T09:35:05Z</dcterms:modified>
</cp:coreProperties>
</file>